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125"/>
  </p:notesMasterIdLst>
  <p:handoutMasterIdLst>
    <p:handoutMasterId r:id="rId126"/>
  </p:handoutMasterIdLst>
  <p:sldIdLst>
    <p:sldId id="256" r:id="rId4"/>
    <p:sldId id="405" r:id="rId5"/>
    <p:sldId id="314" r:id="rId6"/>
    <p:sldId id="403" r:id="rId7"/>
    <p:sldId id="404" r:id="rId8"/>
    <p:sldId id="322" r:id="rId9"/>
    <p:sldId id="329" r:id="rId10"/>
    <p:sldId id="330" r:id="rId11"/>
    <p:sldId id="331" r:id="rId12"/>
    <p:sldId id="332" r:id="rId13"/>
    <p:sldId id="334" r:id="rId14"/>
    <p:sldId id="323" r:id="rId15"/>
    <p:sldId id="337" r:id="rId16"/>
    <p:sldId id="338" r:id="rId17"/>
    <p:sldId id="335" r:id="rId18"/>
    <p:sldId id="339" r:id="rId19"/>
    <p:sldId id="340" r:id="rId20"/>
    <p:sldId id="399" r:id="rId21"/>
    <p:sldId id="400" r:id="rId22"/>
    <p:sldId id="395" r:id="rId23"/>
    <p:sldId id="401" r:id="rId24"/>
    <p:sldId id="396" r:id="rId25"/>
    <p:sldId id="325" r:id="rId26"/>
    <p:sldId id="336" r:id="rId27"/>
    <p:sldId id="398" r:id="rId28"/>
    <p:sldId id="402" r:id="rId29"/>
    <p:sldId id="366" r:id="rId30"/>
    <p:sldId id="371" r:id="rId31"/>
    <p:sldId id="372" r:id="rId32"/>
    <p:sldId id="373" r:id="rId33"/>
    <p:sldId id="367" r:id="rId34"/>
    <p:sldId id="368" r:id="rId35"/>
    <p:sldId id="369" r:id="rId36"/>
    <p:sldId id="370" r:id="rId37"/>
    <p:sldId id="375" r:id="rId38"/>
    <p:sldId id="374"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90" r:id="rId52"/>
    <p:sldId id="388" r:id="rId53"/>
    <p:sldId id="389" r:id="rId54"/>
    <p:sldId id="391" r:id="rId55"/>
    <p:sldId id="392" r:id="rId56"/>
    <p:sldId id="393" r:id="rId57"/>
    <p:sldId id="394" r:id="rId58"/>
    <p:sldId id="326" r:id="rId59"/>
    <p:sldId id="341" r:id="rId60"/>
    <p:sldId id="342" r:id="rId61"/>
    <p:sldId id="343" r:id="rId62"/>
    <p:sldId id="344" r:id="rId63"/>
    <p:sldId id="345" r:id="rId64"/>
    <p:sldId id="346" r:id="rId65"/>
    <p:sldId id="348" r:id="rId66"/>
    <p:sldId id="349" r:id="rId67"/>
    <p:sldId id="350" r:id="rId68"/>
    <p:sldId id="351" r:id="rId69"/>
    <p:sldId id="352" r:id="rId70"/>
    <p:sldId id="357" r:id="rId71"/>
    <p:sldId id="359" r:id="rId72"/>
    <p:sldId id="358" r:id="rId73"/>
    <p:sldId id="355" r:id="rId74"/>
    <p:sldId id="356" r:id="rId75"/>
    <p:sldId id="360" r:id="rId76"/>
    <p:sldId id="361" r:id="rId77"/>
    <p:sldId id="362" r:id="rId78"/>
    <p:sldId id="363" r:id="rId79"/>
    <p:sldId id="406" r:id="rId80"/>
    <p:sldId id="407" r:id="rId81"/>
    <p:sldId id="409" r:id="rId82"/>
    <p:sldId id="408" r:id="rId83"/>
    <p:sldId id="410" r:id="rId84"/>
    <p:sldId id="420" r:id="rId85"/>
    <p:sldId id="421" r:id="rId86"/>
    <p:sldId id="413" r:id="rId87"/>
    <p:sldId id="415" r:id="rId88"/>
    <p:sldId id="416" r:id="rId89"/>
    <p:sldId id="417" r:id="rId90"/>
    <p:sldId id="418" r:id="rId91"/>
    <p:sldId id="419" r:id="rId92"/>
    <p:sldId id="423" r:id="rId93"/>
    <p:sldId id="434" r:id="rId94"/>
    <p:sldId id="429" r:id="rId95"/>
    <p:sldId id="433" r:id="rId96"/>
    <p:sldId id="425" r:id="rId97"/>
    <p:sldId id="427" r:id="rId98"/>
    <p:sldId id="426" r:id="rId99"/>
    <p:sldId id="436" r:id="rId100"/>
    <p:sldId id="437" r:id="rId101"/>
    <p:sldId id="435" r:id="rId102"/>
    <p:sldId id="438" r:id="rId103"/>
    <p:sldId id="422" r:id="rId104"/>
    <p:sldId id="424" r:id="rId105"/>
    <p:sldId id="439" r:id="rId106"/>
    <p:sldId id="441" r:id="rId107"/>
    <p:sldId id="444" r:id="rId108"/>
    <p:sldId id="443" r:id="rId109"/>
    <p:sldId id="442" r:id="rId110"/>
    <p:sldId id="450" r:id="rId111"/>
    <p:sldId id="451" r:id="rId112"/>
    <p:sldId id="455" r:id="rId113"/>
    <p:sldId id="453" r:id="rId114"/>
    <p:sldId id="454" r:id="rId115"/>
    <p:sldId id="445" r:id="rId116"/>
    <p:sldId id="446" r:id="rId117"/>
    <p:sldId id="447" r:id="rId118"/>
    <p:sldId id="448" r:id="rId119"/>
    <p:sldId id="449" r:id="rId120"/>
    <p:sldId id="456" r:id="rId121"/>
    <p:sldId id="457" r:id="rId122"/>
    <p:sldId id="459" r:id="rId123"/>
    <p:sldId id="460"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32" autoAdjust="0"/>
    <p:restoredTop sz="85319" autoAdjust="0"/>
  </p:normalViewPr>
  <p:slideViewPr>
    <p:cSldViewPr>
      <p:cViewPr>
        <p:scale>
          <a:sx n="89" d="100"/>
          <a:sy n="89" d="100"/>
        </p:scale>
        <p:origin x="-240" y="56"/>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itchFamily="34" charset="-122"/>
            <a:ea typeface="微软雅黑" pitchFamily="34" charset="-122"/>
          </a:endParaRPr>
        </a:p>
      </dgm:t>
    </dgm:pt>
    <dgm:pt modelId="{20DD6983-A233-4F0F-B46D-594E83251569}">
      <dgm:prSet phldrT="[文本]" custT="1"/>
      <dgm:spPr>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err="1">
              <a:solidFill>
                <a:srgbClr val="000099">
                  <a:hueOff val="0"/>
                  <a:satOff val="0"/>
                  <a:lumOff val="0"/>
                  <a:alphaOff val="0"/>
                </a:srgbClr>
              </a:solidFill>
              <a:latin typeface="微软雅黑" pitchFamily="34" charset="-122"/>
              <a:ea typeface="微软雅黑" pitchFamily="34" charset="-122"/>
              <a:cs typeface="Arial" panose="020B0604020202020204"/>
            </a:rPr>
            <a:t>facebook</a:t>
          </a:r>
          <a:endParaRPr lang="zh-CN" altLang="en-US" sz="1100" b="1" dirty="0">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F61FF760-3A15-4646-A7E5-FE25FE6CC9C7}" type="parTrans" cxnId="{F4237E69-A04F-41E8-AE24-C7DF3DBB1BF4}">
      <dgm:prSet/>
      <dgm:spPr/>
      <dgm:t>
        <a:bodyPr/>
        <a:lstStyle/>
        <a:p>
          <a:endParaRPr lang="zh-CN" altLang="en-US" sz="1100" b="1">
            <a:latin typeface="微软雅黑" pitchFamily="34" charset="-122"/>
            <a:ea typeface="微软雅黑" pitchFamily="34" charset="-122"/>
          </a:endParaRPr>
        </a:p>
      </dgm:t>
    </dgm:pt>
    <dgm:pt modelId="{B42B3961-F6E7-415C-B96D-E425BAF9AAA1}">
      <dgm:prSet phldrT="[文本]" custT="1"/>
      <dgm:spPr>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itchFamily="34" charset="-122"/>
              <a:ea typeface="微软雅黑" pitchFamily="34" charset="-122"/>
              <a:cs typeface="Arial" panose="020B0604020202020204"/>
            </a:rPr>
            <a:t>社交网络</a:t>
          </a:r>
        </a:p>
      </dgm:t>
    </dgm:pt>
    <dgm:pt modelId="{18FCB7DA-A66B-41EB-88C6-77CF04B63F45}" type="sibTrans" cxnId="{F4237E69-A04F-41E8-AE24-C7DF3DBB1BF4}">
      <dgm:prSet/>
      <dgm:spPr/>
      <dgm:t>
        <a:bodyPr/>
        <a:lstStyle/>
        <a:p>
          <a:endParaRPr lang="zh-CN" altLang="en-US" sz="1100" b="1">
            <a:latin typeface="微软雅黑" pitchFamily="34" charset="-122"/>
            <a:ea typeface="微软雅黑" pitchFamily="34" charset="-122"/>
          </a:endParaRPr>
        </a:p>
      </dgm:t>
    </dgm:pt>
    <dgm:pt modelId="{57B9D06D-9BE5-4050-A56D-D587E008855E}" type="sibTrans" cxnId="{BCE359A2-25D7-4DD1-9FDE-CB970C717A50}">
      <dgm:prSet custT="1"/>
      <dgm:spPr>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7920009A-C722-4A8A-BF89-D5FE2B785CAC}" type="parTrans" cxnId="{59BCDDA1-C77F-4285-92E6-9B8840E56799}">
      <dgm:prSet/>
      <dgm:spPr/>
      <dgm:t>
        <a:bodyPr/>
        <a:lstStyle/>
        <a:p>
          <a:endParaRPr lang="zh-CN" altLang="en-US" sz="1100" b="1">
            <a:latin typeface="微软雅黑" pitchFamily="34" charset="-122"/>
            <a:ea typeface="微软雅黑" pitchFamily="34" charset="-122"/>
          </a:endParaRPr>
        </a:p>
      </dgm:t>
    </dgm:pt>
    <dgm:pt modelId="{263ED5E8-00F8-48F4-A1EB-0B08D412B346}">
      <dgm:prSet phldrT="[文本]" custT="1"/>
      <dgm:spPr>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rPr>
            <a:t>淘宝、</a:t>
          </a:r>
          <a:r>
            <a:rPr lang="en-US" altLang="zh-CN" sz="1100" b="1" err="1">
              <a:solidFill>
                <a:srgbClr val="000099">
                  <a:hueOff val="0"/>
                  <a:satOff val="0"/>
                  <a:lumOff val="0"/>
                  <a:alphaOff val="0"/>
                </a:srgbClr>
              </a:solidFill>
              <a:latin typeface="微软雅黑" pitchFamily="34" charset="-122"/>
              <a:ea typeface="微软雅黑" pitchFamily="34" charset="-122"/>
              <a:cs typeface="Arial" panose="020B0604020202020204"/>
            </a:rPr>
            <a:t>ebuy</a:t>
          </a:r>
          <a:endPar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228FAAD5-EE0F-41B6-A180-6F73CCD991A0}" type="parTrans" cxnId="{66F4C21D-0F2D-4AD5-A092-4B254214DE86}">
      <dgm:prSet/>
      <dgm:spPr/>
      <dgm:t>
        <a:bodyPr/>
        <a:lstStyle/>
        <a:p>
          <a:endParaRPr lang="zh-CN" altLang="en-US" sz="1100" b="1">
            <a:latin typeface="微软雅黑" pitchFamily="34" charset="-122"/>
            <a:ea typeface="微软雅黑" pitchFamily="34" charset="-122"/>
          </a:endParaRPr>
        </a:p>
      </dgm:t>
    </dgm:pt>
    <dgm:pt modelId="{7DC9A775-49D4-47BE-8649-CB1E238560FE}">
      <dgm:prSet phldrT="[文本]" custT="1"/>
      <dgm:spPr>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itchFamily="34" charset="-122"/>
              <a:ea typeface="微软雅黑" pitchFamily="34" charset="-122"/>
              <a:cs typeface="Arial" panose="020B0604020202020204"/>
            </a:rPr>
            <a:t>电子商务</a:t>
          </a:r>
        </a:p>
      </dgm:t>
    </dgm:pt>
    <dgm:pt modelId="{8D396939-7BA2-4F5C-AF2C-837DDC2005F7}" type="sibTrans" cxnId="{66F4C21D-0F2D-4AD5-A092-4B254214DE86}">
      <dgm:prSet/>
      <dgm:spPr/>
      <dgm:t>
        <a:bodyPr/>
        <a:lstStyle/>
        <a:p>
          <a:endParaRPr lang="zh-CN" altLang="en-US" sz="1100" b="1">
            <a:latin typeface="微软雅黑" pitchFamily="34" charset="-122"/>
            <a:ea typeface="微软雅黑" pitchFamily="34" charset="-122"/>
          </a:endParaRPr>
        </a:p>
      </dgm:t>
    </dgm:pt>
    <dgm:pt modelId="{C73E281B-5B12-4215-8FBC-BB47CEB0988E}" type="sibTrans" cxnId="{59BCDDA1-C77F-4285-92E6-9B8840E56799}">
      <dgm:prSet custT="1"/>
      <dgm:spPr>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dirty="0">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D700A910-CE8E-467D-ADE3-823691865F80}" type="parTrans" cxnId="{ACA7B7BC-B7D3-4739-AAF4-01FAAC4F4818}">
      <dgm:prSet/>
      <dgm:spPr/>
      <dgm:t>
        <a:bodyPr/>
        <a:lstStyle/>
        <a:p>
          <a:endParaRPr lang="zh-CN" altLang="en-US" sz="1100" b="1">
            <a:latin typeface="微软雅黑" pitchFamily="34" charset="-122"/>
            <a:ea typeface="微软雅黑" pitchFamily="34" charset="-122"/>
          </a:endParaRPr>
        </a:p>
      </dgm:t>
    </dgm:pt>
    <dgm:pt modelId="{0344028F-704E-4E47-9303-D0C35DFF4E18}">
      <dgm:prSet phldrT="[文本]" custT="1"/>
      <dgm:spPr>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rPr>
            <a:t>微博、</a:t>
          </a:r>
          <a:r>
            <a:rPr lang="en-US" altLang="zh-CN" sz="1100" b="1">
              <a:solidFill>
                <a:srgbClr val="000099">
                  <a:hueOff val="0"/>
                  <a:satOff val="0"/>
                  <a:lumOff val="0"/>
                  <a:alphaOff val="0"/>
                </a:srgbClr>
              </a:solidFill>
              <a:latin typeface="微软雅黑" pitchFamily="34" charset="-122"/>
              <a:ea typeface="微软雅黑" pitchFamily="34" charset="-122"/>
              <a:cs typeface="Arial" panose="020B0604020202020204"/>
            </a:rPr>
            <a:t>Apps</a:t>
          </a:r>
          <a:endPar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FD4CB1A7-0626-478A-A0FB-381B2B6CCD9E}" type="parTrans" cxnId="{1215FD57-F19B-41D3-91CC-70DF40D8BA4F}">
      <dgm:prSet/>
      <dgm:spPr/>
      <dgm:t>
        <a:bodyPr/>
        <a:lstStyle/>
        <a:p>
          <a:endParaRPr lang="zh-CN" altLang="en-US" sz="1100" b="1">
            <a:latin typeface="微软雅黑" pitchFamily="34" charset="-122"/>
            <a:ea typeface="微软雅黑" pitchFamily="34" charset="-122"/>
          </a:endParaRPr>
        </a:p>
      </dgm:t>
    </dgm:pt>
    <dgm:pt modelId="{26013041-F65A-4F0B-B0C7-52144ABEFCFA}">
      <dgm:prSet phldrT="[文本]" custT="1"/>
      <dgm:spPr>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itchFamily="34" charset="-122"/>
              <a:ea typeface="微软雅黑" pitchFamily="34" charset="-122"/>
              <a:cs typeface="Arial" panose="020B0604020202020204"/>
            </a:rPr>
            <a:t>移动互联</a:t>
          </a:r>
        </a:p>
      </dgm:t>
    </dgm:pt>
    <dgm:pt modelId="{68643AD7-07F9-4743-AAF1-05EC0017F492}" type="sibTrans" cxnId="{1215FD57-F19B-41D3-91CC-70DF40D8BA4F}">
      <dgm:prSet/>
      <dgm:spPr/>
      <dgm:t>
        <a:bodyPr/>
        <a:lstStyle/>
        <a:p>
          <a:endParaRPr lang="zh-CN" altLang="en-US" sz="1100" b="1">
            <a:latin typeface="微软雅黑" pitchFamily="34" charset="-122"/>
            <a:ea typeface="微软雅黑" pitchFamily="34" charset="-122"/>
          </a:endParaRPr>
        </a:p>
      </dgm:t>
    </dgm:pt>
    <dgm:pt modelId="{BD7FFF3D-FD86-45B3-962C-8E8946591CF8}" type="sibTrans" cxnId="{ACA7B7BC-B7D3-4739-AAF4-01FAAC4F4818}">
      <dgm:prSet custT="1"/>
      <dgm:spPr>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a:solidFill>
              <a:srgbClr val="000099">
                <a:hueOff val="0"/>
                <a:satOff val="0"/>
                <a:lumOff val="0"/>
                <a:alphaOff val="0"/>
              </a:srgbClr>
            </a:solidFill>
            <a:latin typeface="微软雅黑" pitchFamily="34" charset="-122"/>
            <a:ea typeface="微软雅黑" pitchFamily="34" charset="-122"/>
            <a:cs typeface="Arial" panose="020B0604020202020204"/>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F4237E69-A04F-41E8-AE24-C7DF3DBB1BF4}" srcId="{20DD6983-A233-4F0F-B46D-594E83251569}" destId="{B42B3961-F6E7-415C-B96D-E425BAF9AAA1}" srcOrd="0" destOrd="0" parTransId="{F61FF760-3A15-4646-A7E5-FE25FE6CC9C7}" sibTransId="{18FCB7DA-A66B-41EB-88C6-77CF04B63F45}"/>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79F10F49-971A-40D8-8B12-D16D5B1154AB}" type="presOf" srcId="{BB9CE994-428F-4B76-AEAD-2463B103092D}" destId="{0E8F69DE-D013-4414-841F-31C38945D642}" srcOrd="0" destOrd="0" presId="urn:microsoft.com/office/officeart/2005/8/layout/venn1"/>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itchFamily="34" charset="-122"/>
            <a:ea typeface="微软雅黑" pitchFamily="3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itchFamily="34" charset="-122"/>
              <a:ea typeface="微软雅黑" pitchFamily="34" charset="-122"/>
              <a:cs typeface="Arial" panose="020B0604020202020204"/>
            </a:rPr>
            <a:t>数据采集</a:t>
          </a:r>
        </a:p>
      </dgm:t>
    </dgm:pt>
    <dgm:pt modelId="{15C8A4A0-0697-4E60-AF51-1C4C19E235B8}" type="sibTrans" cxnId="{9948D20F-D154-42E5-8619-A01179DCEF52}">
      <dgm:prSet custT="1"/>
      <dgm:spPr/>
      <dgm:t>
        <a:bodyPr/>
        <a:lstStyle/>
        <a:p>
          <a:endParaRPr lang="zh-CN" altLang="en-US" sz="1400">
            <a:latin typeface="微软雅黑" pitchFamily="34" charset="-122"/>
            <a:ea typeface="微软雅黑" pitchFamily="34" charset="-122"/>
          </a:endParaRPr>
        </a:p>
      </dgm:t>
    </dgm:pt>
    <dgm:pt modelId="{D467E858-E8F3-4792-924F-DDB0015DD040}" type="parTrans" cxnId="{9D3514B8-02BF-4747-8A66-A3921C04BD58}">
      <dgm:prSet custT="1"/>
      <dgm:spPr/>
      <dgm:t>
        <a:bodyPr/>
        <a:lstStyle/>
        <a:p>
          <a:endParaRPr lang="zh-CN" altLang="en-US" sz="1400">
            <a:latin typeface="微软雅黑" pitchFamily="34" charset="-122"/>
            <a:ea typeface="微软雅黑" pitchFamily="3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itchFamily="34" charset="-122"/>
              <a:ea typeface="微软雅黑" pitchFamily="34" charset="-122"/>
              <a:cs typeface="Arial" panose="020B0604020202020204"/>
            </a:rPr>
            <a:t>数据</a:t>
          </a:r>
          <a:r>
            <a:rPr lang="zh-CN" altLang="en-US" sz="1400" dirty="0">
              <a:solidFill>
                <a:srgbClr val="FF0000"/>
              </a:solidFill>
              <a:latin typeface="微软雅黑" pitchFamily="34" charset="-122"/>
              <a:ea typeface="微软雅黑" pitchFamily="34" charset="-122"/>
              <a:cs typeface="Arial" panose="020B0604020202020204"/>
            </a:rPr>
            <a:t>储存</a:t>
          </a:r>
        </a:p>
      </dgm:t>
    </dgm:pt>
    <dgm:pt modelId="{20FF6B83-0F05-466E-90FE-77575F0C423A}" type="sibTrans" cxnId="{9D3514B8-02BF-4747-8A66-A3921C04BD58}">
      <dgm:prSet custT="1"/>
      <dgm:spPr/>
      <dgm:t>
        <a:bodyPr/>
        <a:lstStyle/>
        <a:p>
          <a:endParaRPr lang="zh-CN" altLang="en-US" sz="1400">
            <a:latin typeface="微软雅黑" pitchFamily="34" charset="-122"/>
            <a:ea typeface="微软雅黑" pitchFamily="34" charset="-122"/>
          </a:endParaRPr>
        </a:p>
      </dgm:t>
    </dgm:pt>
    <dgm:pt modelId="{AC725B00-9953-4CE7-B9FC-7F4B170A7553}" type="parTrans" cxnId="{A4CE0D6F-1EED-49FF-A9FE-9C782503C9AE}">
      <dgm:prSet custT="1"/>
      <dgm:spPr/>
      <dgm:t>
        <a:bodyPr/>
        <a:lstStyle/>
        <a:p>
          <a:endParaRPr lang="zh-CN" altLang="en-US" sz="1400">
            <a:latin typeface="微软雅黑" pitchFamily="34" charset="-122"/>
            <a:ea typeface="微软雅黑" pitchFamily="3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itchFamily="34" charset="-122"/>
              <a:ea typeface="微软雅黑" pitchFamily="34" charset="-122"/>
              <a:cs typeface="Arial" panose="020B0604020202020204"/>
            </a:rPr>
            <a:t>数据管理</a:t>
          </a:r>
        </a:p>
      </dgm:t>
    </dgm:pt>
    <dgm:pt modelId="{3A3A8C95-2587-4031-B0EE-59577F9CE446}" type="sibTrans" cxnId="{A4CE0D6F-1EED-49FF-A9FE-9C782503C9AE}">
      <dgm:prSet custT="1"/>
      <dgm:spPr/>
      <dgm:t>
        <a:bodyPr/>
        <a:lstStyle/>
        <a:p>
          <a:endParaRPr lang="zh-CN" altLang="en-US" sz="1400">
            <a:latin typeface="微软雅黑" pitchFamily="34" charset="-122"/>
            <a:ea typeface="微软雅黑" pitchFamily="34" charset="-122"/>
          </a:endParaRPr>
        </a:p>
      </dgm:t>
    </dgm:pt>
    <dgm:pt modelId="{04E80955-0FC6-42B1-805C-CAC16BB6CE11}" type="parTrans" cxnId="{3D96A840-640C-4079-9212-BA8A950253AE}">
      <dgm:prSet custT="1"/>
      <dgm:spPr/>
      <dgm:t>
        <a:bodyPr/>
        <a:lstStyle/>
        <a:p>
          <a:endParaRPr lang="zh-CN" altLang="en-US" sz="1400">
            <a:latin typeface="微软雅黑" pitchFamily="34" charset="-122"/>
            <a:ea typeface="微软雅黑" pitchFamily="3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itchFamily="34" charset="-122"/>
              <a:ea typeface="微软雅黑" pitchFamily="34" charset="-122"/>
              <a:cs typeface="Arial" panose="020B0604020202020204"/>
            </a:rPr>
            <a:t>数据分析与挖掘</a:t>
          </a:r>
        </a:p>
      </dgm:t>
    </dgm:pt>
    <dgm:pt modelId="{C4505F6F-13BB-4942-8991-B71087C56E0A}" type="sibTrans" cxnId="{3D96A840-640C-4079-9212-BA8A950253AE}">
      <dgm:prSet custT="1"/>
      <dgm:spPr/>
      <dgm:t>
        <a:bodyPr/>
        <a:lstStyle/>
        <a:p>
          <a:endParaRPr lang="zh-CN" altLang="en-US" sz="1400">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err="1">
              <a:solidFill>
                <a:srgbClr val="000099">
                  <a:hueOff val="0"/>
                  <a:satOff val="0"/>
                  <a:lumOff val="0"/>
                  <a:alphaOff val="0"/>
                </a:srgbClr>
              </a:solidFill>
              <a:latin typeface="微软雅黑" pitchFamily="34" charset="-122"/>
              <a:ea typeface="微软雅黑" pitchFamily="34" charset="-122"/>
              <a:cs typeface="Arial" panose="020B0604020202020204"/>
            </a:rPr>
            <a:t>facebook</a:t>
          </a:r>
          <a:endParaRPr lang="zh-CN" altLang="en-US" sz="1100" b="1" kern="1200" dirty="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itchFamily="34" charset="-122"/>
              <a:ea typeface="微软雅黑" pitchFamily="34" charset="-122"/>
              <a:cs typeface="Arial" panose="020B0604020202020204"/>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rPr>
            <a:t>淘宝、</a:t>
          </a:r>
          <a:r>
            <a:rPr lang="en-US" altLang="zh-CN" sz="1100" b="1" kern="1200" err="1">
              <a:solidFill>
                <a:srgbClr val="000099">
                  <a:hueOff val="0"/>
                  <a:satOff val="0"/>
                  <a:lumOff val="0"/>
                  <a:alphaOff val="0"/>
                </a:srgbClr>
              </a:solidFill>
              <a:latin typeface="微软雅黑" pitchFamily="34" charset="-122"/>
              <a:ea typeface="微软雅黑" pitchFamily="34" charset="-122"/>
              <a:cs typeface="Arial" panose="020B0604020202020204"/>
            </a:rPr>
            <a:t>ebuy</a:t>
          </a:r>
          <a:endPar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itchFamily="34" charset="-122"/>
              <a:ea typeface="微软雅黑" pitchFamily="34" charset="-122"/>
              <a:cs typeface="Arial" panose="020B0604020202020204"/>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kern="1200" dirty="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rPr>
            <a:t>微博、</a:t>
          </a:r>
          <a:r>
            <a:rPr lang="en-US" altLang="zh-CN" sz="1100" b="1" kern="1200">
              <a:solidFill>
                <a:srgbClr val="000099">
                  <a:hueOff val="0"/>
                  <a:satOff val="0"/>
                  <a:lumOff val="0"/>
                  <a:alphaOff val="0"/>
                </a:srgbClr>
              </a:solidFill>
              <a:latin typeface="微软雅黑" pitchFamily="34" charset="-122"/>
              <a:ea typeface="微软雅黑" pitchFamily="34" charset="-122"/>
              <a:cs typeface="Arial" panose="020B0604020202020204"/>
            </a:rPr>
            <a:t>Apps</a:t>
          </a:r>
          <a:endPar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itchFamily="34" charset="-122"/>
              <a:ea typeface="微软雅黑" pitchFamily="34" charset="-122"/>
              <a:cs typeface="Arial" panose="020B0604020202020204"/>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itchFamily="34" charset="-122"/>
              <a:ea typeface="微软雅黑" pitchFamily="34" charset="-122"/>
              <a:cs typeface="Arial" panose="020B0604020202020204"/>
            </a:rPr>
            <a:t>…</a:t>
          </a:r>
          <a:endParaRPr lang="zh-CN" altLang="en-US" sz="1100" b="1" kern="1200">
            <a:solidFill>
              <a:srgbClr val="000099">
                <a:hueOff val="0"/>
                <a:satOff val="0"/>
                <a:lumOff val="0"/>
                <a:alphaOff val="0"/>
              </a:srgbClr>
            </a:solidFill>
            <a:latin typeface="微软雅黑" pitchFamily="34" charset="-122"/>
            <a:ea typeface="微软雅黑" pitchFamily="34" charset="-122"/>
            <a:cs typeface="Arial" panose="020B0604020202020204"/>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bwMode="white">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bwMode="white">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bwMode="white">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itchFamily="34" charset="-122"/>
              <a:ea typeface="微软雅黑" pitchFamily="34" charset="-122"/>
              <a:cs typeface="Arial" panose="020B0604020202020204"/>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itchFamily="34" charset="-122"/>
              <a:ea typeface="微软雅黑" pitchFamily="34" charset="-122"/>
              <a:cs typeface="Arial" panose="020B0604020202020204"/>
            </a:rPr>
            <a:t>数据</a:t>
          </a:r>
          <a:r>
            <a:rPr lang="zh-CN" altLang="en-US" sz="1400" kern="1200" dirty="0">
              <a:solidFill>
                <a:srgbClr val="FF0000"/>
              </a:solidFill>
              <a:latin typeface="微软雅黑" pitchFamily="34" charset="-122"/>
              <a:ea typeface="微软雅黑" pitchFamily="34" charset="-122"/>
              <a:cs typeface="Arial" panose="020B0604020202020204"/>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itchFamily="34" charset="-122"/>
              <a:ea typeface="微软雅黑" pitchFamily="34" charset="-122"/>
              <a:cs typeface="Arial" panose="020B0604020202020204"/>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itchFamily="34" charset="-122"/>
              <a:ea typeface="微软雅黑" pitchFamily="34" charset="-122"/>
              <a:cs typeface="Arial" panose="020B0604020202020204"/>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2022/9/20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2022/9/20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5%88%86%E5%B8%83%E5%BC%8F%E6%96%87%E4%BB%B6%E7%B3%BB%E7%BB%9F"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baike.baidu.com/item/%E8%B4%9F%E8%BD%BD%E5%9D%87%E8%A1%A1" TargetMode="External"/><Relationship Id="rId5" Type="http://schemas.openxmlformats.org/officeDocument/2006/relationships/hyperlink" Target="https://baike.baidu.com/item/%E9%9B%86%E7%BE%A4" TargetMode="External"/><Relationship Id="rId4" Type="http://schemas.openxmlformats.org/officeDocument/2006/relationships/hyperlink" Target="https://baike.baidu.com/item/%E7%BD%91%E7%BB%9C%E5%B8%A6%E5%AE%BD"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4%BA%8B%E5%8A%A1%E6%97%A5%E5%BF%97" TargetMode="External"/><Relationship Id="rId7" Type="http://schemas.openxmlformats.org/officeDocument/2006/relationships/hyperlink" Target="https://baike.baidu.com/item/%E6%95%B0%E6%8D%AE%E5%9D%97"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baike.baidu.com/item/%E6%9C%AC%E5%9C%B0%E7%A3%81%E7%9B%98" TargetMode="External"/><Relationship Id="rId5" Type="http://schemas.openxmlformats.org/officeDocument/2006/relationships/hyperlink" Target="https://baike.baidu.com/item/%E4%BA%8B%E5%8A%A1" TargetMode="External"/><Relationship Id="rId4" Type="http://schemas.openxmlformats.org/officeDocument/2006/relationships/hyperlink" Target="https://baike.baidu.com/item/%E9%95%9C%E5%83%8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zhihu.com/search?q=%E6%95%B0%E6%8D%AE%E5%9D%97&amp;search_source=Entity&amp;hybrid_search_source=Entity&amp;hybrid_search_extra=%7B%22sourceType%22%3A%22article%22%2C%22sourceId%22%3A%22158878632%22%7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zhihu.com/search?q=%E5%88%86%E7%89%87&amp;search_source=Entity&amp;hybrid_search_source=Entity&amp;hybrid_search_extra=%7B%22sourceType%22%3A%22article%22%2C%22sourceId%22%3A%2236253130%22%7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zhihu.com/search?q=reduce&amp;search_source=Entity&amp;hybrid_search_source=Entity&amp;hybrid_search_extra=%7B%22sourceType%22%3A%22article%22%2C%22sourceId%22%3A%2236253130%22%7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3A%22article%22%2C%22sourceId%22%3A%2254994736%22%7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4%BD%93%E7%B3%BB%E7%BB%93%E6%9E%84"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每一个文件可以配置副本数量，默认是</a:t>
            </a:r>
            <a:r>
              <a:rPr lang="en-US" altLang="zh-CN" dirty="0"/>
              <a:t>3</a:t>
            </a:r>
            <a:r>
              <a:rPr lang="zh-CN" altLang="en-US" dirty="0"/>
              <a:t>，副本的作用是防止因某个</a:t>
            </a:r>
            <a:r>
              <a:rPr lang="en-US" altLang="zh-CN" dirty="0" err="1"/>
              <a:t>DataNode</a:t>
            </a:r>
            <a:r>
              <a:rPr lang="zh-CN" altLang="en-US" dirty="0"/>
              <a:t>挂掉或磁盘损坏而导致数据丢失，除此之外块副本还可以提高块可读取的节点，提高</a:t>
            </a:r>
            <a:r>
              <a:rPr lang="en-US" altLang="zh-CN" dirty="0" err="1"/>
              <a:t>mapreduce</a:t>
            </a:r>
            <a:r>
              <a:rPr lang="zh-CN" altLang="en-US" dirty="0"/>
              <a:t>计算任务向数据移动的概率。 因为同一个</a:t>
            </a:r>
            <a:r>
              <a:rPr lang="en-US" altLang="zh-CN" dirty="0" err="1"/>
              <a:t>DataNode</a:t>
            </a:r>
            <a:r>
              <a:rPr lang="zh-CN" altLang="en-US" dirty="0"/>
              <a:t>放置相同的块数据是没有意义的，所以</a:t>
            </a:r>
            <a:r>
              <a:rPr lang="en-US" altLang="zh-CN" dirty="0" err="1"/>
              <a:t>NameNode</a:t>
            </a:r>
            <a:r>
              <a:rPr lang="zh-CN" altLang="en-US" dirty="0"/>
              <a:t>不允许</a:t>
            </a:r>
            <a:r>
              <a:rPr lang="en-US" altLang="zh-CN" dirty="0" err="1"/>
              <a:t>DataNode</a:t>
            </a:r>
            <a:r>
              <a:rPr lang="zh-CN" altLang="en-US" dirty="0"/>
              <a:t>具有同一块的多个副本，即副本数量配置不能大于</a:t>
            </a:r>
            <a:r>
              <a:rPr lang="en-US" altLang="zh-CN" dirty="0" err="1"/>
              <a:t>DataNode</a:t>
            </a:r>
            <a:r>
              <a:rPr lang="zh-CN" altLang="en-US" dirty="0"/>
              <a:t>节点的数量。 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中。作者：</a:t>
            </a:r>
            <a:r>
              <a:rPr lang="en-US" altLang="zh-CN" dirty="0" err="1"/>
              <a:t>Deepliu</a:t>
            </a:r>
            <a:r>
              <a:rPr lang="zh-CN" altLang="en-US" dirty="0"/>
              <a:t>链接：</a:t>
            </a:r>
            <a:r>
              <a:rPr lang="en-US" altLang="zh-CN" dirty="0"/>
              <a:t>https://zhuanlan.zhihu.com/p/158878632</a:t>
            </a:r>
            <a:r>
              <a:rPr lang="zh-CN" altLang="en-US" dirty="0"/>
              <a:t>来源：知乎著作权归作者所有。商业转载请联系作者获得授权，非商业转载请注明出处。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块副本存放位置的选择严重影响</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的可靠性和性能。副本存放位置的优化是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区分于其他</a:t>
            </a:r>
            <a:r>
              <a:rPr lang="zh-CN" altLang="en-US" b="0" i="0" u="none" strike="noStrike" dirty="0">
                <a:solidFill>
                  <a:srgbClr val="136EC2"/>
                </a:solidFill>
                <a:effectLst/>
                <a:latin typeface="Helvetica Neue"/>
                <a:hlinkClick r:id="rId3"/>
              </a:rPr>
              <a:t>分布式文件系统</a:t>
            </a:r>
            <a:r>
              <a:rPr lang="zh-CN" altLang="en-US" b="0" i="0" dirty="0">
                <a:solidFill>
                  <a:srgbClr val="333333"/>
                </a:solidFill>
                <a:effectLst/>
                <a:latin typeface="Helvetica Neue"/>
              </a:rPr>
              <a:t>的的特征，这需要精心的调节和大量的经验。机架敏感的副本存放策略是为了提高数据的可靠性，可用性和网络带宽的利用率。副本存放策略的实现是这个方向上比较原始的方式。短期的实现目标是要把这个策略放在生产环境下验证，了解更多它的行为，为以后测试研究更精致的策略打好基础。</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运行在跨越大量机架的集群之上。两个不同机架上的节点是通过交换机实现通信的，在大多数情况下，相同机架上机器间的</a:t>
            </a:r>
            <a:r>
              <a:rPr lang="zh-CN" altLang="en-US" b="0" i="0" u="none" strike="noStrike" dirty="0">
                <a:solidFill>
                  <a:srgbClr val="136EC2"/>
                </a:solidFill>
                <a:effectLst/>
                <a:latin typeface="Helvetica Neue"/>
                <a:hlinkClick r:id="rId4"/>
              </a:rPr>
              <a:t>网络带宽</a:t>
            </a:r>
            <a:r>
              <a:rPr lang="zh-CN" altLang="en-US" b="0" i="0" dirty="0">
                <a:solidFill>
                  <a:srgbClr val="333333"/>
                </a:solidFill>
                <a:effectLst/>
                <a:latin typeface="Helvetica Neue"/>
              </a:rPr>
              <a:t>优于在不同机架上的机器。</a:t>
            </a:r>
          </a:p>
          <a:p>
            <a:pPr algn="l"/>
            <a:r>
              <a:rPr lang="zh-CN" altLang="en-US" b="0" i="0" dirty="0">
                <a:solidFill>
                  <a:srgbClr val="333333"/>
                </a:solidFill>
                <a:effectLst/>
                <a:latin typeface="Helvetica Neue"/>
              </a:rPr>
              <a:t>在开始的时候，每一个数据节点自检它所属的机架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，然后在向名字节点注册的时候告知它的机架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提供接口以便很容易地挂载检测机架标示的模块。一个简单但不是最优的方式就是将副本放置在不同的机架上，这就防止了机架故障时数据的丢失，并且在读数据的时候可以充分利用不同机架的带宽。这个方式均匀地将复制分散在</a:t>
            </a:r>
            <a:r>
              <a:rPr lang="zh-CN" altLang="en-US" b="0" i="0" u="none" strike="noStrike" dirty="0">
                <a:solidFill>
                  <a:srgbClr val="136EC2"/>
                </a:solidFill>
                <a:effectLst/>
                <a:latin typeface="Helvetica Neue"/>
                <a:hlinkClick r:id="rId5"/>
              </a:rPr>
              <a:t>集群</a:t>
            </a:r>
            <a:r>
              <a:rPr lang="zh-CN" altLang="en-US" b="0" i="0" dirty="0">
                <a:solidFill>
                  <a:srgbClr val="333333"/>
                </a:solidFill>
                <a:effectLst/>
                <a:latin typeface="Helvetica Neue"/>
              </a:rPr>
              <a:t>中，这就简单地实现了组建故障时的</a:t>
            </a:r>
            <a:r>
              <a:rPr lang="zh-CN" altLang="en-US" b="0" i="0" u="none" strike="noStrike" dirty="0">
                <a:solidFill>
                  <a:srgbClr val="136EC2"/>
                </a:solidFill>
                <a:effectLst/>
                <a:latin typeface="Helvetica Neue"/>
                <a:hlinkClick r:id="rId6"/>
              </a:rPr>
              <a:t>负载均衡</a:t>
            </a:r>
            <a:r>
              <a:rPr lang="zh-CN" altLang="en-US" b="0" i="0" dirty="0">
                <a:solidFill>
                  <a:srgbClr val="333333"/>
                </a:solidFill>
                <a:effectLst/>
                <a:latin typeface="Helvetica Neue"/>
              </a:rPr>
              <a:t>。然而这种方式增加了写的成本，因为写的时候需要跨越多个机架传输文件块。</a:t>
            </a:r>
          </a:p>
          <a:p>
            <a:pPr algn="l"/>
            <a:r>
              <a:rPr lang="zh-CN" altLang="en-US" b="0" i="0" dirty="0">
                <a:solidFill>
                  <a:srgbClr val="333333"/>
                </a:solidFill>
                <a:effectLst/>
                <a:latin typeface="Helvetica Neue"/>
              </a:rPr>
              <a:t>默认的</a:t>
            </a:r>
            <a:r>
              <a:rPr lang="en-US" altLang="zh-CN" b="0" i="0" dirty="0">
                <a:solidFill>
                  <a:srgbClr val="333333"/>
                </a:solidFill>
                <a:effectLst/>
                <a:latin typeface="Helvetica Neue"/>
              </a:rPr>
              <a:t>HDFS block</a:t>
            </a:r>
            <a:r>
              <a:rPr lang="zh-CN" altLang="en-US" b="0" i="0" dirty="0">
                <a:solidFill>
                  <a:srgbClr val="333333"/>
                </a:solidFill>
                <a:effectLst/>
                <a:latin typeface="Helvetica Neue"/>
              </a:rPr>
              <a:t>放置策略在最小化写开销和最大化数据可靠性、可用性以及总体读取带宽之间进行了一些折中。一般情况下复制因子为</a:t>
            </a:r>
            <a:r>
              <a:rPr lang="en-US" altLang="zh-CN" b="0" i="0" dirty="0">
                <a:solidFill>
                  <a:srgbClr val="333333"/>
                </a:solidFill>
                <a:effectLst/>
                <a:latin typeface="Helvetica Neue"/>
              </a:rPr>
              <a:t>3</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副本放置策略是将第一个副本放在本地节点，将第二个副本放到本地机架上的另外一个节点而将第三个副本放到不同机架上的节点。这种方式减少了机架间的写流量，从而提高了写的性能。机架故障的几率远小于节点故障。这种方式并不影响数据可靠性和可用性的限制，并且它确实减少了读操作的网络聚合带宽，因为文件块仅存在两个不同的机架， 而不是三个。文件的副本不是均匀地分布在机架当中，</a:t>
            </a:r>
            <a:r>
              <a:rPr lang="en-US" altLang="zh-CN" b="0" i="0" dirty="0">
                <a:solidFill>
                  <a:srgbClr val="333333"/>
                </a:solidFill>
                <a:effectLst/>
                <a:latin typeface="Helvetica Neue"/>
              </a:rPr>
              <a:t>1/3</a:t>
            </a:r>
            <a:r>
              <a:rPr lang="zh-CN" altLang="en-US" b="0" i="0" dirty="0">
                <a:solidFill>
                  <a:srgbClr val="333333"/>
                </a:solidFill>
                <a:effectLst/>
                <a:latin typeface="Helvetica Neue"/>
              </a:rPr>
              <a:t>在同一个节点上，</a:t>
            </a:r>
            <a:r>
              <a:rPr lang="en-US" altLang="zh-CN" b="0" i="0" dirty="0">
                <a:solidFill>
                  <a:srgbClr val="333333"/>
                </a:solidFill>
                <a:effectLst/>
                <a:latin typeface="Helvetica Neue"/>
              </a:rPr>
              <a:t>1/3</a:t>
            </a:r>
            <a:r>
              <a:rPr lang="zh-CN" altLang="en-US" b="0" i="0" dirty="0">
                <a:solidFill>
                  <a:srgbClr val="333333"/>
                </a:solidFill>
                <a:effectLst/>
                <a:latin typeface="Helvetica Neue"/>
              </a:rPr>
              <a:t>副本在同一个机架上，另外</a:t>
            </a:r>
            <a:r>
              <a:rPr lang="en-US" altLang="zh-CN" b="0" i="0" dirty="0">
                <a:solidFill>
                  <a:srgbClr val="333333"/>
                </a:solidFill>
                <a:effectLst/>
                <a:latin typeface="Helvetica Neue"/>
              </a:rPr>
              <a:t>1/3</a:t>
            </a:r>
            <a:r>
              <a:rPr lang="zh-CN" altLang="en-US" b="0" i="0" dirty="0">
                <a:solidFill>
                  <a:srgbClr val="333333"/>
                </a:solidFill>
                <a:effectLst/>
                <a:latin typeface="Helvetica Neue"/>
              </a:rPr>
              <a:t>均匀地分布在其他机架上。这种方式提高了写的性能，并且不影响数据的可靠性和读性能。</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的命名空间是由名字节点来存储的。名字节点使用叫做</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3"/>
              </a:rPr>
              <a:t>事务日志</a:t>
            </a:r>
            <a:r>
              <a:rPr lang="zh-CN" altLang="en-US" b="0" i="0" dirty="0">
                <a:solidFill>
                  <a:srgbClr val="333333"/>
                </a:solidFill>
                <a:effectLst/>
                <a:latin typeface="Helvetica Neue"/>
              </a:rPr>
              <a:t>来持久记录每一个对文件系统元数据的改变，如在</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中创建一个新的文件，名字节点将会在</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中插入一条记录来记录这个改变。类似地，改变文件的复制因子也会向</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中插入一条记录。名字节点在本地文件系统中用一个文件来存储这个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。整个文件系统命名空间，包括文件块的映射表和文件系统的配置都存在一个叫</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的文件中，</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也存放在名字节点的本地文件系统中。</a:t>
            </a:r>
          </a:p>
          <a:p>
            <a:pPr algn="l"/>
            <a:r>
              <a:rPr lang="zh-CN" altLang="en-US" b="0" i="0" dirty="0">
                <a:solidFill>
                  <a:srgbClr val="333333"/>
                </a:solidFill>
                <a:effectLst/>
                <a:latin typeface="Helvetica Neue"/>
              </a:rPr>
              <a:t>名字节点在内存中保留一个完整的文件系统命名空间和文件块的映射表的</a:t>
            </a:r>
            <a:r>
              <a:rPr lang="zh-CN" altLang="en-US" b="0" i="0" u="none" strike="noStrike" dirty="0">
                <a:solidFill>
                  <a:srgbClr val="136EC2"/>
                </a:solidFill>
                <a:effectLst/>
                <a:latin typeface="Helvetica Neue"/>
                <a:hlinkClick r:id="rId4"/>
              </a:rPr>
              <a:t>镜像</a:t>
            </a:r>
            <a:r>
              <a:rPr lang="zh-CN" altLang="en-US" b="0" i="0" dirty="0">
                <a:solidFill>
                  <a:srgbClr val="333333"/>
                </a:solidFill>
                <a:effectLst/>
                <a:latin typeface="Helvetica Neue"/>
              </a:rPr>
              <a:t>。这个元数据被设计成紧凑的，这样</a:t>
            </a:r>
            <a:r>
              <a:rPr lang="en-US" altLang="zh-CN" b="0" i="0" dirty="0">
                <a:solidFill>
                  <a:srgbClr val="333333"/>
                </a:solidFill>
                <a:effectLst/>
                <a:latin typeface="Helvetica Neue"/>
              </a:rPr>
              <a:t>4GB</a:t>
            </a:r>
            <a:r>
              <a:rPr lang="zh-CN" altLang="en-US" b="0" i="0" dirty="0">
                <a:solidFill>
                  <a:srgbClr val="333333"/>
                </a:solidFill>
                <a:effectLst/>
                <a:latin typeface="Helvetica Neue"/>
              </a:rPr>
              <a:t>内存的名字节点就足以处理非常大的文件数和目录。名字节点启动时，它将从磁盘中读取</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，将</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中的所有</a:t>
            </a:r>
            <a:r>
              <a:rPr lang="zh-CN" altLang="en-US" b="0" i="0" u="none" strike="noStrike" dirty="0">
                <a:solidFill>
                  <a:srgbClr val="136EC2"/>
                </a:solidFill>
                <a:effectLst/>
                <a:latin typeface="Helvetica Neue"/>
                <a:hlinkClick r:id="rId5"/>
              </a:rPr>
              <a:t>事务</a:t>
            </a:r>
            <a:r>
              <a:rPr lang="zh-CN" altLang="en-US" b="0" i="0" dirty="0">
                <a:solidFill>
                  <a:srgbClr val="333333"/>
                </a:solidFill>
                <a:effectLst/>
                <a:latin typeface="Helvetica Neue"/>
              </a:rPr>
              <a:t>应用到</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的仿内存空间，然后将新的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刷新到</a:t>
            </a:r>
            <a:r>
              <a:rPr lang="zh-CN" altLang="en-US" b="0" i="0" u="none" strike="noStrike" dirty="0">
                <a:solidFill>
                  <a:srgbClr val="136EC2"/>
                </a:solidFill>
                <a:effectLst/>
                <a:latin typeface="Helvetica Neue"/>
                <a:hlinkClick r:id="rId6"/>
              </a:rPr>
              <a:t>本地磁盘</a:t>
            </a:r>
            <a:r>
              <a:rPr lang="zh-CN" altLang="en-US" b="0" i="0" dirty="0">
                <a:solidFill>
                  <a:srgbClr val="333333"/>
                </a:solidFill>
                <a:effectLst/>
                <a:latin typeface="Helvetica Neue"/>
              </a:rPr>
              <a:t>中，因为事务已经被处理并已经持久化的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中，然后就可以截去旧的</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。这个过程叫做检查点。当前实现中，检查点仅在名字节点启动的时候发生，正在支持周期性的检查点。</a:t>
            </a:r>
          </a:p>
          <a:p>
            <a:pPr algn="l"/>
            <a:r>
              <a:rPr lang="zh-CN" altLang="en-US" b="0" i="0" dirty="0">
                <a:solidFill>
                  <a:srgbClr val="333333"/>
                </a:solidFill>
                <a:effectLst/>
                <a:latin typeface="Helvetica Neue"/>
              </a:rPr>
              <a:t>数据节点将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数据存储到本地的文件系统中。数据节点并不知道</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文件的存在，它在本地文件系统中以单独的文件存储每一个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数据块。数据节点不会将所有的数据块文件存放到同一个目录中，而是启发式的检测每一个目录的最优文件数，并在适当的时候创建子目录。在本地同一个目录下创建所有的数据块文件不是最优的，因为本地文件系统可能不支持单个目录下巨额文件的高效操作。当数据节点启动的时候，它将扫描它的本地文件系统，根据本地的文件产生一个所有</a:t>
            </a:r>
            <a:r>
              <a:rPr lang="en-US" altLang="zh-CN" b="0" i="0" dirty="0">
                <a:solidFill>
                  <a:srgbClr val="333333"/>
                </a:solidFill>
                <a:effectLst/>
                <a:latin typeface="Helvetica Neue"/>
              </a:rPr>
              <a:t>HDFS</a:t>
            </a:r>
            <a:r>
              <a:rPr lang="zh-CN" altLang="en-US" b="0" i="0" u="none" strike="noStrike" dirty="0">
                <a:solidFill>
                  <a:srgbClr val="136EC2"/>
                </a:solidFill>
                <a:effectLst/>
                <a:latin typeface="Helvetica Neue"/>
                <a:hlinkClick r:id="rId7"/>
              </a:rPr>
              <a:t>数据块</a:t>
            </a:r>
            <a:r>
              <a:rPr lang="zh-CN" altLang="en-US" b="0" i="0" dirty="0">
                <a:solidFill>
                  <a:srgbClr val="333333"/>
                </a:solidFill>
                <a:effectLst/>
                <a:latin typeface="Helvetica Neue"/>
              </a:rPr>
              <a:t>的列表并报告给名字节点，这个报告称作块报告。</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可靠性</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的主要目标就是在存在故障的情况下也能可靠地存储数据。三个最常见的故障是名字节点故障，数据节点故障和网络断开。</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重新复制</a:t>
            </a:r>
          </a:p>
          <a:p>
            <a:pPr algn="l"/>
            <a:r>
              <a:rPr lang="zh-CN" altLang="en-US" b="0" i="0" dirty="0">
                <a:solidFill>
                  <a:srgbClr val="333333"/>
                </a:solidFill>
                <a:effectLst/>
                <a:latin typeface="Helvetica Neue"/>
              </a:rPr>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b="0" i="0" dirty="0">
                <a:solidFill>
                  <a:srgbClr val="333333"/>
                </a:solidFill>
                <a:effectLst/>
                <a:latin typeface="Helvetica Neue"/>
              </a:rPr>
              <a:t>IO</a:t>
            </a:r>
            <a:r>
              <a:rPr lang="zh-CN" altLang="en-US" b="0" i="0" dirty="0">
                <a:solidFill>
                  <a:srgbClr val="333333"/>
                </a:solidFill>
                <a:effectLst/>
                <a:latin typeface="Helvetica Neue"/>
              </a:rPr>
              <a:t>请求转发到这些数据节点上，这些数据节点上的数据将对</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不再可用，可能会导致一些块的复制因子降低到指定的值。</a:t>
            </a:r>
          </a:p>
          <a:p>
            <a:pPr algn="l"/>
            <a:r>
              <a:rPr lang="zh-CN" altLang="en-US" b="0" i="0" dirty="0">
                <a:solidFill>
                  <a:srgbClr val="333333"/>
                </a:solidFill>
                <a:effectLst/>
                <a:latin typeface="Helvetica Neue"/>
              </a:rPr>
              <a:t>名字节点检查所有的需要复制的块，并开始复制他们到其他的数据节点上。重新复制在有些情况下是不可或缺的，例如：数据节点失效，副本损坏，数据节点磁盘损坏或者文件的复制因子增大。</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数据正确性</a:t>
            </a:r>
          </a:p>
          <a:p>
            <a:pPr algn="l"/>
            <a:r>
              <a:rPr lang="zh-CN" altLang="en-US" b="0" i="0" dirty="0">
                <a:solidFill>
                  <a:srgbClr val="333333"/>
                </a:solidFill>
                <a:effectLst/>
                <a:latin typeface="Helvetica Neue"/>
              </a:rPr>
              <a:t>从数据节点上取一个文件块有可能是坏块，坏块的出现可能是存储设备错误，网络错误或者软件的漏洞。</a:t>
            </a:r>
            <a:r>
              <a:rPr lang="en-US" altLang="zh-CN" b="0" i="0" dirty="0">
                <a:solidFill>
                  <a:srgbClr val="333333"/>
                </a:solidFill>
                <a:effectLst/>
                <a:latin typeface="Helvetica Neue"/>
              </a:rPr>
              <a:t>HDFS</a:t>
            </a:r>
            <a:r>
              <a:rPr lang="zh-CN" altLang="en-US" b="0" i="0" dirty="0">
                <a:solidFill>
                  <a:srgbClr val="333333"/>
                </a:solidFill>
                <a:effectLst/>
                <a:latin typeface="Helvetica Neue"/>
              </a:rPr>
              <a:t>客户端实现了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文件内容的校验。当一个客户端创建一个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文件时，它会为每一个文件块计算一个校验码并将校验码存储在同一个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命名空间下一个单独的隐藏文件中。当客户端访问这个文件时，它根据对应的校验文件来验证从数据节点接收到的数据。如果校验失败，客户端可以选择从其他拥有该块副本的数据节点获取这个块。</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元数据失效</a:t>
            </a:r>
          </a:p>
          <a:p>
            <a:pPr algn="l"/>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的核心数据结构。这些文件的损坏会导致整个集群的失效。因此，名字节点可以配置成支持多个</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的副本。任何</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的更新都会同步到每一份副本中。</a:t>
            </a:r>
          </a:p>
          <a:p>
            <a:pPr algn="l"/>
            <a:r>
              <a:rPr lang="zh-CN" altLang="en-US" b="0" i="0" dirty="0">
                <a:solidFill>
                  <a:srgbClr val="333333"/>
                </a:solidFill>
                <a:effectLst/>
                <a:latin typeface="Helvetica Neue"/>
              </a:rPr>
              <a:t>同步更新多个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副本会降低名字节点的命名空间事务交易速率。但是这种降低是可以接受的，因为</a:t>
            </a:r>
            <a:r>
              <a:rPr lang="en-US" altLang="zh-CN" b="0" i="0" dirty="0">
                <a:solidFill>
                  <a:srgbClr val="333333"/>
                </a:solidFill>
                <a:effectLst/>
                <a:latin typeface="Helvetica Neue"/>
              </a:rPr>
              <a:t>HDFS</a:t>
            </a:r>
            <a:r>
              <a:rPr lang="zh-CN" altLang="en-US" b="0" i="0" dirty="0">
                <a:solidFill>
                  <a:srgbClr val="333333"/>
                </a:solidFill>
                <a:effectLst/>
                <a:latin typeface="Helvetica Neue"/>
              </a:rPr>
              <a:t>程序中产生大量的数据请求，而不是元数据请求。名字节点重新启动时，选择最新一致的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名字节点对于一个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集群是单点失效的。假如名字节点失效，就需要人工的干预。还不支持自动重启和到其它名字节点的切换。</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41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5.1 </a:t>
            </a:r>
            <a:r>
              <a:rPr lang="zh-CN" altLang="en-US" b="1" dirty="0"/>
              <a:t>写流程</a:t>
            </a:r>
          </a:p>
          <a:p>
            <a:r>
              <a:rPr lang="en-US" altLang="zh-CN" dirty="0"/>
              <a:t>1</a:t>
            </a:r>
            <a:r>
              <a:rPr lang="zh-CN" altLang="en-US" dirty="0"/>
              <a:t>、</a:t>
            </a:r>
            <a:r>
              <a:rPr lang="en-US" altLang="zh-CN" dirty="0"/>
              <a:t>HDFS</a:t>
            </a:r>
            <a:r>
              <a:rPr lang="zh-CN" altLang="en-US" dirty="0"/>
              <a:t>客户端提交写操作到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收到客户端提交的请求后，会先判断此客户端在此目录下是否有写权限，如果有，然后进行查看，看哪几个</a:t>
            </a:r>
            <a:r>
              <a:rPr lang="en-US" altLang="zh-CN" dirty="0" err="1"/>
              <a:t>DataNode</a:t>
            </a:r>
            <a:r>
              <a:rPr lang="zh-CN" altLang="en-US" dirty="0"/>
              <a:t>适合存放，再给客户端返回存放数据块的节点信息，即告诉客户端可以把文件存放到相关的</a:t>
            </a:r>
            <a:r>
              <a:rPr lang="en-US" altLang="zh-CN" dirty="0" err="1"/>
              <a:t>DataNode</a:t>
            </a:r>
            <a:r>
              <a:rPr lang="zh-CN" altLang="en-US" dirty="0"/>
              <a:t>节点下。</a:t>
            </a:r>
            <a:br>
              <a:rPr lang="zh-CN" altLang="en-US" dirty="0"/>
            </a:br>
            <a:r>
              <a:rPr lang="en-US" altLang="zh-CN" dirty="0"/>
              <a:t>2</a:t>
            </a:r>
            <a:r>
              <a:rPr lang="zh-CN" altLang="en-US" dirty="0"/>
              <a:t>、客户端拿到数据存放节点位置信息后，会和对应的</a:t>
            </a:r>
            <a:r>
              <a:rPr lang="en-US" altLang="zh-CN" dirty="0" err="1"/>
              <a:t>DataNode</a:t>
            </a:r>
            <a:r>
              <a:rPr lang="zh-CN" altLang="en-US" dirty="0"/>
              <a:t>节点进行直接交互，进行数据写入，由于数据块具有副本</a:t>
            </a:r>
            <a:r>
              <a:rPr lang="en-US" altLang="zh-CN" dirty="0"/>
              <a:t>replication</a:t>
            </a:r>
            <a:r>
              <a:rPr lang="zh-CN" altLang="en-US" dirty="0"/>
              <a:t>，在数据写入时采用的方式是先写第一个副本，写完后再从第一个副本的节点将数据拷贝到其它节点，依次类推，直到所有副本都写完了，才算数据成功写入到</a:t>
            </a:r>
            <a:r>
              <a:rPr lang="en-US" altLang="zh-CN" dirty="0"/>
              <a:t>HDFS</a:t>
            </a:r>
            <a:r>
              <a:rPr lang="zh-CN" altLang="en-US" dirty="0"/>
              <a:t>上，副本写入采用的是串行，每个副本写的过程中都会逐级向上反馈写进度，以保证实时知道副本的写入情况。</a:t>
            </a:r>
            <a:br>
              <a:rPr lang="zh-CN" altLang="en-US" dirty="0"/>
            </a:br>
            <a:r>
              <a:rPr lang="en-US" altLang="zh-CN" dirty="0"/>
              <a:t>3</a:t>
            </a:r>
            <a:r>
              <a:rPr lang="zh-CN" altLang="en-US" dirty="0"/>
              <a:t>、随着所有副本写完后，客户端会收到数据节点反馈回来的一个成功状态，成功结束后，关闭与数据节点交互的通道，并反馈状态给</a:t>
            </a:r>
            <a:r>
              <a:rPr lang="en-US" altLang="zh-CN" dirty="0" err="1"/>
              <a:t>NameNode</a:t>
            </a:r>
            <a:r>
              <a:rPr lang="en-US" altLang="zh-CN" dirty="0"/>
              <a:t>,</a:t>
            </a:r>
            <a:r>
              <a:rPr lang="zh-CN" altLang="en-US" dirty="0"/>
              <a:t>告诉</a:t>
            </a:r>
            <a:r>
              <a:rPr lang="en-US" altLang="zh-CN" dirty="0" err="1"/>
              <a:t>NameNode</a:t>
            </a:r>
            <a:r>
              <a:rPr lang="zh-CN" altLang="en-US" dirty="0"/>
              <a:t>文件已成功写入到对应的</a:t>
            </a:r>
            <a:r>
              <a:rPr lang="en-US" altLang="zh-CN" dirty="0" err="1"/>
              <a:t>DataNode</a:t>
            </a:r>
            <a:r>
              <a:rPr lang="zh-CN" altLang="en-US" dirty="0"/>
              <a:t>。</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HDFS</a:t>
            </a:r>
            <a:r>
              <a:rPr lang="zh-CN" altLang="en-US" dirty="0"/>
              <a:t>客户端提交读操作到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收到客户端提交的请求后，会先判断此客户端在此目录下是否有读权限，如果有，则给客户端返回存放</a:t>
            </a:r>
            <a:r>
              <a:rPr lang="zh-CN" altLang="en-US" dirty="0">
                <a:hlinkClick r:id="rId3"/>
              </a:rPr>
              <a:t>数据块</a:t>
            </a:r>
            <a:r>
              <a:rPr lang="zh-CN" altLang="en-US" dirty="0"/>
              <a:t>的节点信息，即告诉客户端可以到相关的</a:t>
            </a:r>
            <a:r>
              <a:rPr lang="en-US" altLang="zh-CN" dirty="0" err="1"/>
              <a:t>DataNode</a:t>
            </a:r>
            <a:r>
              <a:rPr lang="zh-CN" altLang="en-US" dirty="0"/>
              <a:t>节点下去读取数据块；</a:t>
            </a:r>
            <a:br>
              <a:rPr lang="zh-CN" altLang="en-US" dirty="0"/>
            </a:br>
            <a:r>
              <a:rPr lang="en-US" altLang="zh-CN" dirty="0"/>
              <a:t>2</a:t>
            </a:r>
            <a:r>
              <a:rPr lang="zh-CN" altLang="en-US" dirty="0"/>
              <a:t>、客户端拿到块位置信息后，会去和相关的</a:t>
            </a:r>
            <a:r>
              <a:rPr lang="en-US" altLang="zh-CN" dirty="0" err="1"/>
              <a:t>DataNode</a:t>
            </a:r>
            <a:r>
              <a:rPr lang="zh-CN" altLang="en-US" dirty="0"/>
              <a:t>直接构建读取通道，读取数据块，当所有数据块都读取完成后关闭通道，并给</a:t>
            </a:r>
            <a:r>
              <a:rPr lang="en-US" altLang="zh-CN" dirty="0" err="1"/>
              <a:t>NameNode</a:t>
            </a:r>
            <a:r>
              <a:rPr lang="zh-CN" altLang="en-US" dirty="0"/>
              <a:t>返回状态信息，告诉</a:t>
            </a:r>
            <a:r>
              <a:rPr lang="en-US" altLang="zh-CN" dirty="0" err="1"/>
              <a:t>NameNode</a:t>
            </a:r>
            <a:r>
              <a:rPr lang="zh-CN" altLang="en-US" dirty="0"/>
              <a:t>已经读取完毕。</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59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71</a:t>
            </a:fld>
            <a:endParaRPr lang="zh-CN" altLang="en-US"/>
          </a:p>
        </p:txBody>
      </p:sp>
    </p:spTree>
    <p:extLst>
      <p:ext uri="{BB962C8B-B14F-4D97-AF65-F5344CB8AC3E}">
        <p14:creationId xmlns:p14="http://schemas.microsoft.com/office/powerpoint/2010/main" val="1977200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clonmu</a:t>
            </a:r>
            <a:r>
              <a:rPr lang="en-US" altLang="zh-CN" dirty="0"/>
              <a:t>','value'</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4.habse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hfire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hfire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73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76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14</a:t>
            </a:fld>
            <a:endParaRPr lang="zh-CN" altLang="en-US"/>
          </a:p>
        </p:txBody>
      </p:sp>
    </p:spTree>
    <p:extLst>
      <p:ext uri="{BB962C8B-B14F-4D97-AF65-F5344CB8AC3E}">
        <p14:creationId xmlns:p14="http://schemas.microsoft.com/office/powerpoint/2010/main" val="273540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 把一个文件进行拆分，如上图，把文件拆分为三段。</a:t>
            </a:r>
          </a:p>
          <a:p>
            <a:pPr algn="l"/>
            <a:r>
              <a:rPr lang="zh-CN" altLang="en-US" b="0" i="0" dirty="0">
                <a:solidFill>
                  <a:srgbClr val="121212"/>
                </a:solidFill>
                <a:effectLst/>
                <a:latin typeface="-apple-system"/>
              </a:rPr>
              <a:t>② 然后我们有三个作业对应三段文件并行进行处理。</a:t>
            </a:r>
          </a:p>
          <a:p>
            <a:pPr algn="l"/>
            <a:r>
              <a:rPr lang="zh-CN" altLang="en-US" b="0" i="0" dirty="0">
                <a:solidFill>
                  <a:srgbClr val="121212"/>
                </a:solidFill>
                <a:effectLst/>
                <a:latin typeface="-apple-system"/>
              </a:rPr>
              <a:t>③ 接着就到了如图</a:t>
            </a:r>
            <a:r>
              <a:rPr lang="en-US" altLang="zh-CN" b="0" i="0" dirty="0">
                <a:solidFill>
                  <a:srgbClr val="121212"/>
                </a:solidFill>
                <a:effectLst/>
                <a:latin typeface="-apple-system"/>
              </a:rPr>
              <a:t>mapping</a:t>
            </a:r>
            <a:r>
              <a:rPr lang="zh-CN" altLang="en-US" b="0" i="0" dirty="0">
                <a:solidFill>
                  <a:srgbClr val="121212"/>
                </a:solidFill>
                <a:effectLst/>
                <a:latin typeface="-apple-system"/>
              </a:rPr>
              <a:t>，那什么是</a:t>
            </a:r>
            <a:r>
              <a:rPr lang="en-US" altLang="zh-CN" b="0" i="0" dirty="0">
                <a:solidFill>
                  <a:srgbClr val="121212"/>
                </a:solidFill>
                <a:effectLst/>
                <a:latin typeface="-apple-system"/>
              </a:rPr>
              <a:t>mapping</a:t>
            </a:r>
            <a:r>
              <a:rPr lang="zh-CN" altLang="en-US" b="0" i="0" dirty="0">
                <a:solidFill>
                  <a:srgbClr val="121212"/>
                </a:solidFill>
                <a:effectLst/>
                <a:latin typeface="-apple-system"/>
              </a:rPr>
              <a:t>？就是把每一段文本再按照单词进行拆分。</a:t>
            </a:r>
          </a:p>
          <a:p>
            <a:pPr algn="l"/>
            <a:r>
              <a:rPr lang="zh-CN" altLang="en-US" b="0" i="0" dirty="0">
                <a:solidFill>
                  <a:srgbClr val="121212"/>
                </a:solidFill>
                <a:effectLst/>
                <a:latin typeface="-apple-system"/>
              </a:rPr>
              <a:t>④ 然后就到了至关重要的一步，</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，这是影响分布式计算框架性能的一个瓶颈，</a:t>
            </a:r>
          </a:p>
          <a:p>
            <a:pPr algn="l"/>
            <a:r>
              <a:rPr lang="zh-CN" altLang="en-US" b="0" i="0" dirty="0">
                <a:solidFill>
                  <a:srgbClr val="121212"/>
                </a:solidFill>
                <a:effectLst/>
                <a:latin typeface="-apple-system"/>
              </a:rPr>
              <a:t>因为我们假设数据在不同机器上运行，我们进行</a:t>
            </a:r>
            <a:r>
              <a:rPr lang="en-US" altLang="zh-CN" b="0" i="0" dirty="0">
                <a:solidFill>
                  <a:srgbClr val="121212"/>
                </a:solidFill>
                <a:effectLst/>
                <a:latin typeface="-apple-system"/>
              </a:rPr>
              <a:t>mapping</a:t>
            </a:r>
            <a:r>
              <a:rPr lang="zh-CN" altLang="en-US" b="0" i="0" dirty="0">
                <a:solidFill>
                  <a:srgbClr val="121212"/>
                </a:solidFill>
                <a:effectLst/>
                <a:latin typeface="-apple-system"/>
              </a:rPr>
              <a:t>之后，要把相同数据分到同</a:t>
            </a:r>
          </a:p>
          <a:p>
            <a:pPr algn="l"/>
            <a:r>
              <a:rPr lang="zh-CN" altLang="en-US" b="0" i="0" dirty="0">
                <a:solidFill>
                  <a:srgbClr val="121212"/>
                </a:solidFill>
                <a:effectLst/>
                <a:latin typeface="-apple-system"/>
              </a:rPr>
              <a:t>一个节点上去合并，这样才能统计出来最终结果。</a:t>
            </a:r>
          </a:p>
          <a:p>
            <a:pPr algn="l"/>
            <a:r>
              <a:rPr lang="zh-CN" altLang="en-US" b="0" i="0" dirty="0">
                <a:solidFill>
                  <a:srgbClr val="121212"/>
                </a:solidFill>
                <a:effectLst/>
                <a:latin typeface="-apple-system"/>
              </a:rPr>
              <a:t>⑤ 我们在</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这一步做完之后要做的就是</a:t>
            </a:r>
            <a:r>
              <a:rPr lang="en-US" altLang="zh-CN" b="0" i="0" dirty="0">
                <a:solidFill>
                  <a:srgbClr val="121212"/>
                </a:solidFill>
                <a:effectLst/>
                <a:latin typeface="-apple-system"/>
              </a:rPr>
              <a:t>reduce</a:t>
            </a:r>
            <a:r>
              <a:rPr lang="zh-CN" altLang="en-US" b="0" i="0" dirty="0">
                <a:solidFill>
                  <a:srgbClr val="121212"/>
                </a:solidFill>
                <a:effectLst/>
                <a:latin typeface="-apple-system"/>
              </a:rPr>
              <a:t>了，</a:t>
            </a:r>
            <a:r>
              <a:rPr lang="en-US" altLang="zh-CN" b="0" i="0" dirty="0">
                <a:solidFill>
                  <a:srgbClr val="121212"/>
                </a:solidFill>
                <a:effectLst/>
                <a:latin typeface="-apple-system"/>
              </a:rPr>
              <a:t>reduce</a:t>
            </a:r>
            <a:r>
              <a:rPr lang="zh-CN" altLang="en-US" b="0" i="0" dirty="0">
                <a:solidFill>
                  <a:srgbClr val="121212"/>
                </a:solidFill>
                <a:effectLst/>
                <a:latin typeface="-apple-system"/>
              </a:rPr>
              <a:t>干的事情就是把我们</a:t>
            </a:r>
          </a:p>
          <a:p>
            <a:pPr algn="l"/>
            <a:r>
              <a:rPr lang="en-US" altLang="zh-CN" b="0" i="0" dirty="0">
                <a:solidFill>
                  <a:srgbClr val="121212"/>
                </a:solidFill>
                <a:effectLst/>
                <a:latin typeface="-apple-system"/>
              </a:rPr>
              <a:t>shuffling</a:t>
            </a:r>
            <a:r>
              <a:rPr lang="zh-CN" altLang="en-US" b="0" i="0" dirty="0">
                <a:solidFill>
                  <a:srgbClr val="121212"/>
                </a:solidFill>
                <a:effectLst/>
                <a:latin typeface="-apple-system"/>
              </a:rPr>
              <a:t>之后的相同单词的个数加起来。</a:t>
            </a:r>
          </a:p>
          <a:p>
            <a:pPr algn="l"/>
            <a:r>
              <a:rPr lang="zh-CN" altLang="en-US" b="0" i="0" dirty="0">
                <a:solidFill>
                  <a:srgbClr val="121212"/>
                </a:solidFill>
                <a:effectLst/>
                <a:latin typeface="-apple-system"/>
              </a:rPr>
              <a:t>总结：这整个过程其实就是一个分而治之的思想！我们先把原始数据比如那一小段文本</a:t>
            </a:r>
          </a:p>
          <a:p>
            <a:pPr algn="l"/>
            <a:r>
              <a:rPr lang="zh-CN" altLang="en-US" b="0" i="0" dirty="0">
                <a:solidFill>
                  <a:srgbClr val="121212"/>
                </a:solidFill>
                <a:effectLst/>
                <a:latin typeface="-apple-system"/>
              </a:rPr>
              <a:t>给他拆开（</a:t>
            </a:r>
            <a:r>
              <a:rPr lang="en-US" altLang="zh-CN" b="0" i="0" dirty="0" err="1">
                <a:solidFill>
                  <a:srgbClr val="121212"/>
                </a:solidFill>
                <a:effectLst/>
                <a:latin typeface="-apple-system"/>
              </a:rPr>
              <a:t>spliting</a:t>
            </a:r>
            <a:r>
              <a:rPr lang="zh-CN" altLang="en-US" b="0" i="0" dirty="0">
                <a:solidFill>
                  <a:srgbClr val="121212"/>
                </a:solidFill>
                <a:effectLst/>
                <a:latin typeface="-apple-system"/>
              </a:rPr>
              <a:t>），拆开之后分开处理到一定程度（</a:t>
            </a:r>
            <a:r>
              <a:rPr lang="en-US" altLang="zh-CN" b="0" i="0" dirty="0" err="1">
                <a:solidFill>
                  <a:srgbClr val="121212"/>
                </a:solidFill>
                <a:effectLst/>
                <a:latin typeface="-apple-system"/>
              </a:rPr>
              <a:t>mapping&amp;shuffling</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然后再合并到一起做最终计算（</a:t>
            </a:r>
            <a:r>
              <a:rPr lang="en-US" altLang="zh-CN" b="0" i="0" dirty="0">
                <a:solidFill>
                  <a:srgbClr val="121212"/>
                </a:solidFill>
                <a:effectLst/>
                <a:latin typeface="-apple-system"/>
              </a:rPr>
              <a:t>reduce</a:t>
            </a:r>
            <a:r>
              <a:rPr lang="zh-CN" altLang="en-US" b="0" i="0" dirty="0">
                <a:solidFill>
                  <a:srgbClr val="121212"/>
                </a:solidFill>
                <a:effectLst/>
                <a:latin typeface="-apple-system"/>
              </a:rPr>
              <a:t>）！最终输出到</a:t>
            </a:r>
            <a:r>
              <a:rPr lang="en-US" altLang="zh-CN" b="0" i="0" dirty="0" err="1">
                <a:solidFill>
                  <a:srgbClr val="121212"/>
                </a:solidFill>
                <a:effectLst/>
                <a:latin typeface="-apple-system"/>
              </a:rPr>
              <a:t>hdfs</a:t>
            </a:r>
            <a:r>
              <a:rPr lang="zh-CN" altLang="en-US" b="0" i="0" dirty="0">
                <a:solidFill>
                  <a:srgbClr val="121212"/>
                </a:solidFill>
                <a:effectLst/>
                <a:latin typeface="-apple-system"/>
              </a:rPr>
              <a:t>中去，这样子就得到</a:t>
            </a:r>
          </a:p>
          <a:p>
            <a:pPr algn="l"/>
            <a:r>
              <a:rPr lang="en-US" altLang="zh-CN" b="0" i="0" dirty="0">
                <a:solidFill>
                  <a:srgbClr val="121212"/>
                </a:solidFill>
                <a:effectLst/>
                <a:latin typeface="-apple-system"/>
              </a:rPr>
              <a:t>final result</a:t>
            </a:r>
            <a:r>
              <a:rPr lang="zh-CN" altLang="en-US" b="0" i="0" dirty="0">
                <a:solidFill>
                  <a:srgbClr val="121212"/>
                </a:solidFill>
                <a:effectLst/>
                <a:latin typeface="-apple-system"/>
              </a:rPr>
              <a:t>这个结果</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78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首先输入很多的文档，这里面每一行的不是文档编号了，我们要存它的文档编号。拆解的时候我们加入新的概念，</a:t>
            </a:r>
            <a:r>
              <a:rPr lang="en-US" altLang="zh-CN" dirty="0"/>
              <a:t>Worker</a:t>
            </a:r>
            <a:r>
              <a:rPr lang="zh-CN" altLang="en-US" dirty="0"/>
              <a:t>，这里有三个</a:t>
            </a:r>
            <a:r>
              <a:rPr lang="en-US" altLang="zh-CN" dirty="0"/>
              <a:t>Worker</a:t>
            </a:r>
            <a:r>
              <a:rPr lang="zh-CN" altLang="en-US" dirty="0"/>
              <a:t>，每个</a:t>
            </a:r>
            <a:r>
              <a:rPr lang="en-US" altLang="zh-CN" dirty="0"/>
              <a:t>Worker</a:t>
            </a:r>
            <a:r>
              <a:rPr lang="zh-CN" altLang="en-US" dirty="0"/>
              <a:t>负责</a:t>
            </a:r>
            <a:r>
              <a:rPr lang="en-US" altLang="zh-CN" dirty="0"/>
              <a:t>1</a:t>
            </a:r>
            <a:r>
              <a:rPr lang="zh-CN" altLang="en-US" dirty="0"/>
              <a:t>行，当然有很多数据时每个</a:t>
            </a:r>
            <a:r>
              <a:rPr lang="en-US" altLang="zh-CN" dirty="0"/>
              <a:t>Worker</a:t>
            </a:r>
            <a:r>
              <a:rPr lang="zh-CN" altLang="en-US" dirty="0"/>
              <a:t>可以负责多行，每个</a:t>
            </a:r>
            <a:r>
              <a:rPr lang="en-US" altLang="zh-CN" dirty="0"/>
              <a:t>Worker</a:t>
            </a:r>
            <a:r>
              <a:rPr lang="zh-CN" altLang="en-US" dirty="0"/>
              <a:t>就需要进行</a:t>
            </a:r>
            <a:r>
              <a:rPr lang="en-US" altLang="zh-CN" dirty="0"/>
              <a:t>Map</a:t>
            </a:r>
            <a:r>
              <a:rPr lang="zh-CN" altLang="en-US" dirty="0"/>
              <a:t>拆解，把每个单词都拆成单词和出现的文档</a:t>
            </a:r>
            <a:r>
              <a:rPr lang="en-US" altLang="zh-CN" dirty="0"/>
              <a:t>ID</a:t>
            </a:r>
            <a:r>
              <a:rPr lang="zh-CN" altLang="en-US" dirty="0"/>
              <a:t>。接着</a:t>
            </a:r>
            <a:r>
              <a:rPr lang="en-US" altLang="zh-CN" dirty="0"/>
              <a:t>Shuffle</a:t>
            </a:r>
            <a:r>
              <a:rPr lang="zh-CN" altLang="en-US" dirty="0"/>
              <a:t>有两个新</a:t>
            </a:r>
            <a:r>
              <a:rPr lang="en-US" altLang="zh-CN" dirty="0"/>
              <a:t>Worker</a:t>
            </a:r>
            <a:r>
              <a:rPr lang="zh-CN" altLang="en-US" dirty="0"/>
              <a:t>，他们把单词一拆，一部分交个</a:t>
            </a:r>
            <a:r>
              <a:rPr lang="en-US" altLang="zh-CN" dirty="0"/>
              <a:t>Worker4</a:t>
            </a:r>
            <a:r>
              <a:rPr lang="zh-CN" altLang="en-US" dirty="0"/>
              <a:t>，一部分交给</a:t>
            </a:r>
            <a:r>
              <a:rPr lang="en-US" altLang="zh-CN" dirty="0"/>
              <a:t>Worker5</a:t>
            </a:r>
            <a:r>
              <a:rPr lang="zh-CN" altLang="en-US" dirty="0"/>
              <a:t>，让他们去前面拿数据，拿到以后会排个序，这也是最基本的</a:t>
            </a:r>
            <a:r>
              <a:rPr lang="en-US" altLang="zh-CN" dirty="0"/>
              <a:t>Shuffle</a:t>
            </a:r>
            <a:r>
              <a:rPr lang="zh-CN" altLang="en-US" dirty="0"/>
              <a:t>过程。接着就是</a:t>
            </a:r>
            <a:r>
              <a:rPr lang="en-US" altLang="zh-CN" dirty="0"/>
              <a:t>Reduce</a:t>
            </a:r>
            <a:r>
              <a:rPr lang="zh-CN" altLang="en-US" dirty="0"/>
              <a:t>，把相同的东西合并到一起去，比如</a:t>
            </a:r>
            <a:r>
              <a:rPr lang="en-US" altLang="zh-CN" dirty="0"/>
              <a:t>food</a:t>
            </a:r>
            <a:r>
              <a:rPr lang="zh-CN" altLang="en-US" dirty="0"/>
              <a:t>出现在两个文档里，就是</a:t>
            </a:r>
            <a:r>
              <a:rPr lang="en-US" altLang="zh-CN" dirty="0"/>
              <a:t>0</a:t>
            </a:r>
            <a:r>
              <a:rPr lang="zh-CN" altLang="en-US" dirty="0"/>
              <a:t>和</a:t>
            </a:r>
            <a:r>
              <a:rPr lang="en-US" altLang="zh-CN" dirty="0"/>
              <a:t>2</a:t>
            </a:r>
            <a:r>
              <a:rPr lang="zh-CN" altLang="en-US" dirty="0"/>
              <a:t>。最终就是把这些结果放到一起去就可以让我们查找了。</a:t>
            </a:r>
          </a:p>
          <a:p>
            <a:pPr algn="l"/>
            <a:br>
              <a:rPr lang="zh-CN" altLang="en-US" dirty="0"/>
            </a:br>
            <a:br>
              <a:rPr lang="zh-CN" altLang="en-US" dirty="0"/>
            </a:br>
            <a:r>
              <a:rPr lang="zh-CN" altLang="en-US" b="0" i="0" dirty="0">
                <a:solidFill>
                  <a:srgbClr val="121212"/>
                </a:solidFill>
                <a:effectLst/>
                <a:latin typeface="-apple-system"/>
              </a:rPr>
              <a:t>那什么是倒排索引？倒排索引就是每个单词出现在哪些文档里，这样就能快速检索。最终外部输入每行文档的</a:t>
            </a:r>
            <a:r>
              <a:rPr lang="en-US" altLang="zh-CN" b="0" i="0" dirty="0">
                <a:solidFill>
                  <a:srgbClr val="121212"/>
                </a:solidFill>
                <a:effectLst/>
                <a:latin typeface="-apple-system"/>
              </a:rPr>
              <a:t>ID</a:t>
            </a:r>
            <a:r>
              <a:rPr lang="zh-CN" altLang="en-US" b="0" i="0" dirty="0">
                <a:solidFill>
                  <a:srgbClr val="121212"/>
                </a:solidFill>
                <a:effectLst/>
                <a:latin typeface="-apple-system"/>
              </a:rPr>
              <a:t>及内容，我们可以把它拆解成单词出现在哪个文档里。</a:t>
            </a:r>
            <a:r>
              <a:rPr lang="en-US" altLang="zh-CN" b="0" i="0" dirty="0">
                <a:solidFill>
                  <a:srgbClr val="121212"/>
                </a:solidFill>
                <a:effectLst/>
                <a:latin typeface="-apple-system"/>
              </a:rPr>
              <a:t>Reduce</a:t>
            </a:r>
            <a:r>
              <a:rPr lang="zh-CN" altLang="en-US" b="0" i="0" dirty="0">
                <a:solidFill>
                  <a:srgbClr val="121212"/>
                </a:solidFill>
                <a:effectLst/>
                <a:latin typeface="-apple-system"/>
              </a:rPr>
              <a:t>过程输入是每个关键词</a:t>
            </a:r>
            <a:r>
              <a:rPr lang="en-US" altLang="zh-CN" b="0" i="0" dirty="0">
                <a:solidFill>
                  <a:srgbClr val="121212"/>
                </a:solidFill>
                <a:effectLst/>
                <a:latin typeface="-apple-system"/>
              </a:rPr>
              <a:t>key</a:t>
            </a:r>
            <a:r>
              <a:rPr lang="zh-CN" altLang="en-US" b="0" i="0" dirty="0">
                <a:solidFill>
                  <a:srgbClr val="121212"/>
                </a:solidFill>
                <a:effectLst/>
                <a:latin typeface="-apple-system"/>
              </a:rPr>
              <a:t>，输出是</a:t>
            </a:r>
            <a:r>
              <a:rPr lang="en-US" altLang="zh-CN" b="0" i="0" dirty="0">
                <a:solidFill>
                  <a:srgbClr val="121212"/>
                </a:solidFill>
                <a:effectLst/>
                <a:latin typeface="-apple-system"/>
              </a:rPr>
              <a:t>key</a:t>
            </a:r>
            <a:r>
              <a:rPr lang="zh-CN" altLang="en-US" b="0" i="0" dirty="0">
                <a:solidFill>
                  <a:srgbClr val="121212"/>
                </a:solidFill>
                <a:effectLst/>
                <a:latin typeface="-apple-system"/>
              </a:rPr>
              <a:t>出现在哪些文档里就放到一起。</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79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首先，我们有用户进程，它需要协调或者定义我们程序怎么运行，当然它不是自己运行，实际上它会先想数据有多少，需要拆解成多少个</a:t>
            </a:r>
            <a:r>
              <a:rPr lang="en-US" altLang="zh-CN" dirty="0"/>
              <a:t>Mapper</a:t>
            </a:r>
            <a:r>
              <a:rPr lang="zh-CN" altLang="en-US" dirty="0"/>
              <a:t>，多少个</a:t>
            </a:r>
            <a:r>
              <a:rPr lang="en-US" altLang="zh-CN" dirty="0"/>
              <a:t>Reducer</a:t>
            </a:r>
            <a:r>
              <a:rPr lang="zh-CN" altLang="en-US" dirty="0"/>
              <a:t>去做。比如要找</a:t>
            </a:r>
            <a:r>
              <a:rPr lang="en-US" altLang="zh-CN" dirty="0"/>
              <a:t>5</a:t>
            </a:r>
            <a:r>
              <a:rPr lang="zh-CN" altLang="en-US" dirty="0"/>
              <a:t>个</a:t>
            </a:r>
            <a:r>
              <a:rPr lang="en-US" altLang="zh-CN" dirty="0"/>
              <a:t>Mapper</a:t>
            </a:r>
            <a:r>
              <a:rPr lang="zh-CN" altLang="en-US" dirty="0"/>
              <a:t>去做，就会把数据拆成</a:t>
            </a:r>
            <a:r>
              <a:rPr lang="en-US" altLang="zh-CN" dirty="0"/>
              <a:t>5</a:t>
            </a:r>
            <a:r>
              <a:rPr lang="zh-CN" altLang="en-US" dirty="0"/>
              <a:t>份，这样会产生出很多很多</a:t>
            </a:r>
            <a:r>
              <a:rPr lang="en-US" altLang="zh-CN" dirty="0"/>
              <a:t>Worker</a:t>
            </a:r>
            <a:r>
              <a:rPr lang="zh-CN" altLang="en-US" dirty="0"/>
              <a:t>，会有</a:t>
            </a:r>
            <a:r>
              <a:rPr lang="en-US" altLang="zh-CN" dirty="0"/>
              <a:t>Map Worker</a:t>
            </a:r>
            <a:r>
              <a:rPr lang="zh-CN" altLang="en-US" dirty="0"/>
              <a:t>和</a:t>
            </a:r>
            <a:r>
              <a:rPr lang="en-US" altLang="zh-CN" dirty="0"/>
              <a:t>Reduce Worker</a:t>
            </a:r>
            <a:r>
              <a:rPr lang="zh-CN" altLang="en-US" dirty="0"/>
              <a:t>。但最重要的是还会产生一个</a:t>
            </a:r>
            <a:r>
              <a:rPr lang="en-US" altLang="zh-CN" dirty="0"/>
              <a:t>Master Worker</a:t>
            </a:r>
            <a:r>
              <a:rPr lang="zh-CN" altLang="en-US" dirty="0"/>
              <a:t>，这个和其他</a:t>
            </a:r>
            <a:r>
              <a:rPr lang="en-US" altLang="zh-CN" dirty="0"/>
              <a:t>Worker</a:t>
            </a:r>
            <a:r>
              <a:rPr lang="zh-CN" altLang="en-US" dirty="0"/>
              <a:t>等级是一样的，只不过会做一些特殊事情，它会作为用户的代理来协调整个过程，用户就可以做其他事情。</a:t>
            </a:r>
            <a:r>
              <a:rPr lang="en-US" altLang="zh-CN" dirty="0"/>
              <a:t>Master Worker</a:t>
            </a:r>
            <a:r>
              <a:rPr lang="zh-CN" altLang="en-US" dirty="0"/>
              <a:t>会让这个</a:t>
            </a:r>
            <a:r>
              <a:rPr lang="en-US" altLang="zh-CN" dirty="0"/>
              <a:t>Worker</a:t>
            </a:r>
            <a:r>
              <a:rPr lang="zh-CN" altLang="en-US" dirty="0"/>
              <a:t>去拿</a:t>
            </a:r>
            <a:r>
              <a:rPr lang="en-US" altLang="zh-CN" dirty="0"/>
              <a:t>0</a:t>
            </a:r>
            <a:r>
              <a:rPr lang="zh-CN" altLang="en-US" dirty="0"/>
              <a:t>号数据，一个</a:t>
            </a:r>
            <a:r>
              <a:rPr lang="en-US" altLang="zh-CN" dirty="0"/>
              <a:t>Worker</a:t>
            </a:r>
            <a:r>
              <a:rPr lang="zh-CN" altLang="en-US" dirty="0"/>
              <a:t>负责拿</a:t>
            </a:r>
            <a:r>
              <a:rPr lang="en-US" altLang="zh-CN" dirty="0"/>
              <a:t>1</a:t>
            </a:r>
            <a:r>
              <a:rPr lang="zh-CN" altLang="en-US" dirty="0"/>
              <a:t>号数据等等，这就是分配数据的过程。每个</a:t>
            </a:r>
            <a:r>
              <a:rPr lang="en-US" altLang="zh-CN" dirty="0"/>
              <a:t>Worker</a:t>
            </a:r>
            <a:r>
              <a:rPr lang="zh-CN" altLang="en-US" dirty="0"/>
              <a:t>会在本地把数据切分开吧，写到本地的缓存或者硬盘上行。前面</a:t>
            </a:r>
            <a:r>
              <a:rPr lang="en-US" altLang="zh-CN" dirty="0"/>
              <a:t>Map Worker</a:t>
            </a:r>
            <a:r>
              <a:rPr lang="zh-CN" altLang="en-US" dirty="0"/>
              <a:t>做完了，</a:t>
            </a:r>
            <a:r>
              <a:rPr lang="en-US" altLang="zh-CN" dirty="0"/>
              <a:t>Master</a:t>
            </a:r>
            <a:r>
              <a:rPr lang="zh-CN" altLang="en-US" dirty="0"/>
              <a:t>让</a:t>
            </a:r>
            <a:r>
              <a:rPr lang="en-US" altLang="zh-CN" dirty="0"/>
              <a:t>Reduce Worker</a:t>
            </a:r>
            <a:r>
              <a:rPr lang="zh-CN" altLang="en-US" dirty="0"/>
              <a:t>去拿数据，他们就会从各个</a:t>
            </a:r>
            <a:r>
              <a:rPr lang="en-US" altLang="zh-CN" dirty="0"/>
              <a:t>Worker</a:t>
            </a:r>
            <a:r>
              <a:rPr lang="zh-CN" altLang="en-US" dirty="0"/>
              <a:t>里拿到本地需要的数据，在本地做完</a:t>
            </a:r>
            <a:r>
              <a:rPr lang="en-US" altLang="zh-CN" dirty="0"/>
              <a:t>Reduce</a:t>
            </a:r>
            <a:r>
              <a:rPr lang="zh-CN" altLang="en-US" dirty="0"/>
              <a:t>以后将结果写到最终的文件里就是</a:t>
            </a:r>
            <a:r>
              <a:rPr lang="en-US" altLang="zh-CN" dirty="0"/>
              <a:t>Finalize</a:t>
            </a:r>
            <a:r>
              <a:rPr lang="zh-CN" altLang="en-US" dirty="0"/>
              <a:t>。实际上，这个过程可以看到第一步切数据是</a:t>
            </a:r>
            <a:r>
              <a:rPr lang="en-US" altLang="zh-CN" dirty="0"/>
              <a:t>Input</a:t>
            </a:r>
            <a:r>
              <a:rPr lang="zh-CN" altLang="en-US" dirty="0"/>
              <a:t>，第二步是</a:t>
            </a:r>
            <a:r>
              <a:rPr lang="en-US" altLang="zh-CN" dirty="0"/>
              <a:t>Map</a:t>
            </a:r>
            <a:r>
              <a:rPr lang="zh-CN" altLang="en-US" dirty="0"/>
              <a:t>拿数据</a:t>
            </a:r>
            <a:r>
              <a:rPr lang="en-US" altLang="zh-CN" dirty="0"/>
              <a:t>Split</a:t>
            </a:r>
            <a:r>
              <a:rPr lang="zh-CN" altLang="en-US" dirty="0"/>
              <a:t>，第三步自己切分就是</a:t>
            </a:r>
            <a:r>
              <a:rPr lang="en-US" altLang="zh-CN" dirty="0"/>
              <a:t>Map</a:t>
            </a:r>
            <a:r>
              <a:rPr lang="zh-CN" altLang="en-US" dirty="0"/>
              <a:t>，第四步</a:t>
            </a:r>
            <a:r>
              <a:rPr lang="en-US" altLang="zh-CN" dirty="0"/>
              <a:t>Reduce</a:t>
            </a:r>
            <a:r>
              <a:rPr lang="zh-CN" altLang="en-US" dirty="0"/>
              <a:t>去拿数据是</a:t>
            </a:r>
            <a:r>
              <a:rPr lang="en-US" altLang="zh-CN" dirty="0"/>
              <a:t>Shuffle</a:t>
            </a:r>
            <a:r>
              <a:rPr lang="zh-CN" altLang="en-US" dirty="0"/>
              <a:t>，第五步</a:t>
            </a:r>
            <a:r>
              <a:rPr lang="en-US" altLang="zh-CN" dirty="0"/>
              <a:t>Reducer</a:t>
            </a:r>
            <a:r>
              <a:rPr lang="zh-CN" altLang="en-US" dirty="0"/>
              <a:t>自己去做数据的整合是</a:t>
            </a:r>
            <a:r>
              <a:rPr lang="en-US" altLang="zh-CN" dirty="0"/>
              <a:t>Reduce</a:t>
            </a:r>
            <a:r>
              <a:rPr lang="zh-CN" altLang="en-US" dirty="0"/>
              <a:t>，第六步输出结果</a:t>
            </a:r>
            <a:r>
              <a:rPr lang="en-US" altLang="zh-CN" dirty="0"/>
              <a:t>Finalize</a:t>
            </a:r>
            <a:r>
              <a:rPr lang="zh-CN" altLang="en-US" dirty="0"/>
              <a:t>。</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81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a:t>Client </a:t>
            </a:r>
            <a:r>
              <a:rPr lang="zh-CN" altLang="en-US" dirty="0"/>
              <a:t>启动一个作业 </a:t>
            </a:r>
            <a:r>
              <a:rPr lang="en-US" altLang="zh-CN" dirty="0"/>
              <a:t>Job </a:t>
            </a:r>
            <a:r>
              <a:rPr lang="zh-CN" altLang="en-US" dirty="0"/>
              <a:t>并向 </a:t>
            </a:r>
            <a:r>
              <a:rPr lang="en-US" altLang="zh-CN" dirty="0" err="1"/>
              <a:t>JobTracker</a:t>
            </a:r>
            <a:r>
              <a:rPr lang="en-US" altLang="zh-CN" dirty="0"/>
              <a:t> </a:t>
            </a:r>
            <a:r>
              <a:rPr lang="zh-CN" altLang="en-US" dirty="0"/>
              <a:t>提交一个 </a:t>
            </a:r>
            <a:r>
              <a:rPr lang="en-US" altLang="zh-CN" dirty="0" err="1"/>
              <a:t>JobId</a:t>
            </a:r>
            <a:r>
              <a:rPr lang="zh-CN" altLang="en-US" dirty="0"/>
              <a:t>，运行作业所需要的资源文件比如 </a:t>
            </a:r>
            <a:r>
              <a:rPr lang="en-US" altLang="zh-CN" dirty="0"/>
              <a:t>jar </a:t>
            </a:r>
            <a:r>
              <a:rPr lang="zh-CN" altLang="en-US" dirty="0"/>
              <a:t>包，</a:t>
            </a:r>
            <a:r>
              <a:rPr lang="en-US" altLang="zh-CN" dirty="0"/>
              <a:t>Client </a:t>
            </a:r>
            <a:r>
              <a:rPr lang="zh-CN" altLang="en-US" dirty="0"/>
              <a:t>计算后输入的分片信息等拷贝到 </a:t>
            </a:r>
            <a:r>
              <a:rPr lang="en-US" altLang="zh-CN" dirty="0"/>
              <a:t>HDFS </a:t>
            </a:r>
            <a:r>
              <a:rPr lang="zh-CN" altLang="en-US" dirty="0"/>
              <a:t>上。分片信息决定了 </a:t>
            </a:r>
            <a:r>
              <a:rPr lang="en-US" altLang="zh-CN" dirty="0"/>
              <a:t>map </a:t>
            </a:r>
            <a:r>
              <a:rPr lang="zh-CN" altLang="en-US" dirty="0"/>
              <a:t>任务的数量，并由 </a:t>
            </a:r>
            <a:r>
              <a:rPr lang="en-US" altLang="zh-CN" dirty="0" err="1"/>
              <a:t>JobTracker</a:t>
            </a:r>
            <a:r>
              <a:rPr lang="en-US" altLang="zh-CN" dirty="0"/>
              <a:t> </a:t>
            </a:r>
            <a:r>
              <a:rPr lang="zh-CN" altLang="en-US" dirty="0"/>
              <a:t>分配计算。</a:t>
            </a:r>
            <a:br>
              <a:rPr lang="zh-CN" altLang="en-US" dirty="0"/>
            </a:br>
            <a:r>
              <a:rPr lang="zh-CN" altLang="en-US" dirty="0"/>
              <a:t>（</a:t>
            </a:r>
            <a:r>
              <a:rPr lang="en-US" altLang="zh-CN" dirty="0"/>
              <a:t>2</a:t>
            </a:r>
            <a:r>
              <a:rPr lang="zh-CN" altLang="en-US" dirty="0"/>
              <a:t>）</a:t>
            </a:r>
            <a:r>
              <a:rPr lang="en-US" altLang="zh-CN" dirty="0" err="1"/>
              <a:t>JobTracker</a:t>
            </a:r>
            <a:r>
              <a:rPr lang="en-US" altLang="zh-CN" dirty="0"/>
              <a:t> </a:t>
            </a:r>
            <a:r>
              <a:rPr lang="zh-CN" altLang="en-US" dirty="0"/>
              <a:t>接收到作业任务后，将作业放置在作业队列中，作业调度器根据自己的调度算法调度到某个作业时会跟根据</a:t>
            </a:r>
            <a:r>
              <a:rPr lang="zh-CN" altLang="en-US" dirty="0">
                <a:hlinkClick r:id="rId3"/>
              </a:rPr>
              <a:t>分片</a:t>
            </a:r>
            <a:r>
              <a:rPr lang="zh-CN" altLang="en-US" dirty="0"/>
              <a:t>信息，为每个分片数据</a:t>
            </a:r>
            <a:br>
              <a:rPr lang="zh-CN" altLang="en-US" dirty="0"/>
            </a:br>
            <a:r>
              <a:rPr lang="zh-CN" altLang="en-US" dirty="0"/>
              <a:t>创建一个 </a:t>
            </a:r>
            <a:r>
              <a:rPr lang="en-US" altLang="zh-CN" dirty="0"/>
              <a:t>map </a:t>
            </a:r>
            <a:r>
              <a:rPr lang="zh-CN" altLang="en-US" dirty="0"/>
              <a:t>任务，并将 </a:t>
            </a:r>
            <a:r>
              <a:rPr lang="en-US" altLang="zh-CN" dirty="0"/>
              <a:t>map </a:t>
            </a:r>
            <a:r>
              <a:rPr lang="zh-CN" altLang="en-US" dirty="0"/>
              <a:t>任务分配给 </a:t>
            </a:r>
            <a:r>
              <a:rPr lang="en-US" altLang="zh-CN" dirty="0" err="1"/>
              <a:t>TaskTracker</a:t>
            </a:r>
            <a:r>
              <a:rPr lang="en-US" altLang="zh-CN" dirty="0"/>
              <a:t> </a:t>
            </a:r>
            <a:r>
              <a:rPr lang="zh-CN" altLang="en-US" dirty="0"/>
              <a:t>执行。需要注意的是 </a:t>
            </a:r>
            <a:r>
              <a:rPr lang="en-US" altLang="zh-CN" dirty="0"/>
              <a:t>map </a:t>
            </a:r>
            <a:r>
              <a:rPr lang="zh-CN" altLang="en-US" dirty="0"/>
              <a:t>任务并不是随意分配给 </a:t>
            </a:r>
            <a:r>
              <a:rPr lang="en-US" altLang="zh-CN" dirty="0" err="1"/>
              <a:t>TaskTracker</a:t>
            </a:r>
            <a:r>
              <a:rPr lang="en-US" altLang="zh-CN" dirty="0"/>
              <a:t> </a:t>
            </a:r>
            <a:r>
              <a:rPr lang="zh-CN" altLang="en-US" dirty="0"/>
              <a:t>的，具体原因详见上一篇文章介绍的数据本地化原理。每个节点上可以运行 </a:t>
            </a:r>
            <a:r>
              <a:rPr lang="en-US" altLang="zh-CN" dirty="0"/>
              <a:t>map </a:t>
            </a:r>
            <a:r>
              <a:rPr lang="zh-CN" altLang="en-US" dirty="0"/>
              <a:t>的数量是有限的，</a:t>
            </a:r>
            <a:r>
              <a:rPr lang="en-US" altLang="zh-CN" dirty="0" err="1"/>
              <a:t>TaskTracker</a:t>
            </a:r>
            <a:r>
              <a:rPr lang="en-US" altLang="zh-CN" dirty="0"/>
              <a:t> </a:t>
            </a:r>
            <a:r>
              <a:rPr lang="zh-CN" altLang="en-US" dirty="0"/>
              <a:t>根据主机核的数量和内存的大小有固定数量的 </a:t>
            </a:r>
            <a:r>
              <a:rPr lang="en-US" altLang="zh-CN" dirty="0"/>
              <a:t>map </a:t>
            </a:r>
            <a:r>
              <a:rPr lang="zh-CN" altLang="en-US" dirty="0"/>
              <a:t>槽和 </a:t>
            </a:r>
            <a:r>
              <a:rPr lang="en-US" altLang="zh-CN" dirty="0"/>
              <a:t>reduce </a:t>
            </a:r>
            <a:r>
              <a:rPr lang="zh-CN" altLang="en-US" dirty="0"/>
              <a:t>槽。</a:t>
            </a:r>
            <a:br>
              <a:rPr lang="zh-CN" altLang="en-US" dirty="0"/>
            </a:br>
            <a:r>
              <a:rPr lang="en-US" altLang="zh-CN" dirty="0"/>
              <a:t>(3) </a:t>
            </a:r>
            <a:r>
              <a:rPr lang="en-US" altLang="zh-CN" dirty="0" err="1"/>
              <a:t>TaskTracker</a:t>
            </a:r>
            <a:r>
              <a:rPr lang="en-US" altLang="zh-CN" dirty="0"/>
              <a:t> </a:t>
            </a:r>
            <a:r>
              <a:rPr lang="zh-CN" altLang="en-US" dirty="0"/>
              <a:t>会定时的向 </a:t>
            </a:r>
            <a:r>
              <a:rPr lang="en-US" altLang="zh-CN" dirty="0" err="1"/>
              <a:t>JobTracker</a:t>
            </a:r>
            <a:r>
              <a:rPr lang="en-US" altLang="zh-CN" dirty="0"/>
              <a:t> </a:t>
            </a:r>
            <a:r>
              <a:rPr lang="zh-CN" altLang="en-US" dirty="0"/>
              <a:t>发送心跳，若一定时间没有收到心跳，</a:t>
            </a:r>
            <a:r>
              <a:rPr lang="en-US" altLang="zh-CN" dirty="0" err="1"/>
              <a:t>JobTracker</a:t>
            </a:r>
            <a:r>
              <a:rPr lang="en-US" altLang="zh-CN" dirty="0"/>
              <a:t> </a:t>
            </a:r>
            <a:r>
              <a:rPr lang="zh-CN" altLang="en-US" dirty="0"/>
              <a:t>就默认这个 </a:t>
            </a:r>
            <a:r>
              <a:rPr lang="en-US" altLang="zh-CN" dirty="0" err="1"/>
              <a:t>TaskTracker</a:t>
            </a:r>
            <a:r>
              <a:rPr lang="en-US" altLang="zh-CN" dirty="0"/>
              <a:t> </a:t>
            </a:r>
            <a:r>
              <a:rPr lang="zh-CN" altLang="en-US" dirty="0"/>
              <a:t>节点挂了要做资源回收，并把这个节点上的 </a:t>
            </a:r>
            <a:r>
              <a:rPr lang="en-US" altLang="zh-CN" dirty="0"/>
              <a:t>task </a:t>
            </a:r>
            <a:r>
              <a:rPr lang="zh-CN" altLang="en-US" dirty="0"/>
              <a:t>重新分配到其他节点上。</a:t>
            </a:r>
            <a:r>
              <a:rPr lang="en-US" altLang="zh-CN" dirty="0" err="1"/>
              <a:t>JobTracker</a:t>
            </a:r>
            <a:r>
              <a:rPr lang="en-US" altLang="zh-CN" dirty="0"/>
              <a:t> </a:t>
            </a:r>
            <a:r>
              <a:rPr lang="zh-CN" altLang="en-US" dirty="0"/>
              <a:t>会监听 </a:t>
            </a:r>
            <a:r>
              <a:rPr lang="en-US" altLang="zh-CN" dirty="0"/>
              <a:t>task </a:t>
            </a:r>
            <a:r>
              <a:rPr lang="zh-CN" altLang="en-US" dirty="0"/>
              <a:t>的执行情况，执行完成，</a:t>
            </a:r>
            <a:r>
              <a:rPr lang="en-US" altLang="zh-CN" dirty="0" err="1"/>
              <a:t>JobTracker</a:t>
            </a:r>
            <a:r>
              <a:rPr lang="en-US" altLang="zh-CN" dirty="0"/>
              <a:t> </a:t>
            </a:r>
            <a:r>
              <a:rPr lang="zh-CN" altLang="en-US" dirty="0"/>
              <a:t>会更新 </a:t>
            </a:r>
            <a:r>
              <a:rPr lang="en-US" altLang="zh-CN" dirty="0"/>
              <a:t>Job </a:t>
            </a:r>
            <a:r>
              <a:rPr lang="zh-CN" altLang="en-US" dirty="0"/>
              <a:t>的状态为完成，若是一定数量的 </a:t>
            </a:r>
            <a:r>
              <a:rPr lang="en-US" altLang="zh-CN" dirty="0"/>
              <a:t>task </a:t>
            </a:r>
            <a:r>
              <a:rPr lang="zh-CN" altLang="en-US" dirty="0"/>
              <a:t>执行失败，这个 </a:t>
            </a:r>
            <a:r>
              <a:rPr lang="en-US" altLang="zh-CN" dirty="0"/>
              <a:t>Job </a:t>
            </a:r>
            <a:r>
              <a:rPr lang="zh-CN" altLang="en-US" dirty="0"/>
              <a:t>就会被标记为失败，</a:t>
            </a:r>
            <a:r>
              <a:rPr lang="en-US" altLang="zh-CN" dirty="0" err="1"/>
              <a:t>JobTracker</a:t>
            </a:r>
            <a:r>
              <a:rPr lang="en-US" altLang="zh-CN" dirty="0"/>
              <a:t> </a:t>
            </a:r>
            <a:r>
              <a:rPr lang="zh-CN" altLang="en-US" dirty="0"/>
              <a:t>将发送 </a:t>
            </a:r>
            <a:r>
              <a:rPr lang="en-US" altLang="zh-CN" dirty="0"/>
              <a:t>Job </a:t>
            </a:r>
            <a:r>
              <a:rPr lang="zh-CN" altLang="en-US" dirty="0"/>
              <a:t>的运行状态信息给 </a:t>
            </a:r>
            <a:r>
              <a:rPr lang="en-US" altLang="zh-CN" dirty="0"/>
              <a:t>Client </a:t>
            </a:r>
            <a:r>
              <a:rPr lang="zh-CN" altLang="en-US" dirty="0"/>
              <a:t>端。</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dirty="0"/>
              <a:t>环形内存缓存区：每个</a:t>
            </a:r>
            <a:r>
              <a:rPr lang="en-US" altLang="zh-CN" dirty="0"/>
              <a:t>split</a:t>
            </a:r>
            <a:r>
              <a:rPr lang="zh-CN" altLang="en-US" dirty="0"/>
              <a:t>数据交由一个</a:t>
            </a:r>
            <a:r>
              <a:rPr lang="en-US" altLang="zh-CN" dirty="0"/>
              <a:t>map</a:t>
            </a:r>
            <a:r>
              <a:rPr lang="zh-CN" altLang="en-US" dirty="0"/>
              <a:t>任务处理，</a:t>
            </a:r>
            <a:r>
              <a:rPr lang="en-US" altLang="zh-CN" dirty="0"/>
              <a:t>map</a:t>
            </a:r>
            <a:r>
              <a:rPr lang="zh-CN" altLang="en-US" dirty="0"/>
              <a:t>的处理结果不会直接写到硬盘上，会先输送到环形内存缓存区中，默认的大小是</a:t>
            </a:r>
            <a:r>
              <a:rPr lang="en-US" altLang="zh-CN" dirty="0"/>
              <a:t>100M</a:t>
            </a:r>
            <a:r>
              <a:rPr lang="zh-CN" altLang="en-US" dirty="0"/>
              <a:t>（可通过配置修改），当缓冲区的内容达到</a:t>
            </a:r>
            <a:r>
              <a:rPr lang="en-US" altLang="zh-CN" dirty="0"/>
              <a:t>80%</a:t>
            </a:r>
            <a:r>
              <a:rPr lang="zh-CN" altLang="en-US" dirty="0"/>
              <a:t>后会开始溢出，此时缓存区的溢出内容会被写到磁盘上，形成一个个</a:t>
            </a:r>
            <a:r>
              <a:rPr lang="en-US" altLang="zh-CN" dirty="0"/>
              <a:t>spill file</a:t>
            </a:r>
            <a:r>
              <a:rPr lang="zh-CN" altLang="en-US" dirty="0"/>
              <a:t>，注意这个文件没有固定大小。</a:t>
            </a:r>
            <a:br>
              <a:rPr lang="zh-CN" altLang="en-US" dirty="0"/>
            </a:br>
            <a:endParaRPr lang="en-US" altLang="zh-CN" dirty="0"/>
          </a:p>
          <a:p>
            <a:pPr marL="228600" indent="-228600">
              <a:buAutoNum type="arabicParenBoth"/>
            </a:pPr>
            <a:r>
              <a:rPr lang="zh-CN" altLang="en-US" dirty="0"/>
              <a:t>在内存中经过分区、排序后溢出到磁盘：分区主要功能是用来指定 </a:t>
            </a:r>
            <a:r>
              <a:rPr lang="en-US" altLang="zh-CN" dirty="0"/>
              <a:t>map </a:t>
            </a:r>
            <a:r>
              <a:rPr lang="zh-CN" altLang="en-US" dirty="0"/>
              <a:t>的输出结果交给哪个 </a:t>
            </a:r>
            <a:r>
              <a:rPr lang="en-US" altLang="zh-CN" dirty="0"/>
              <a:t>reduce </a:t>
            </a:r>
            <a:r>
              <a:rPr lang="zh-CN" altLang="en-US" dirty="0"/>
              <a:t>任务处理，默认是通过 </a:t>
            </a:r>
            <a:r>
              <a:rPr lang="en-US" altLang="zh-CN" dirty="0"/>
              <a:t>map </a:t>
            </a:r>
            <a:r>
              <a:rPr lang="zh-CN" altLang="en-US" dirty="0"/>
              <a:t>输出结果的 </a:t>
            </a:r>
            <a:r>
              <a:rPr lang="en-US" altLang="zh-CN" dirty="0"/>
              <a:t>key </a:t>
            </a:r>
            <a:r>
              <a:rPr lang="zh-CN" altLang="en-US" dirty="0"/>
              <a:t>值取</a:t>
            </a:r>
            <a:r>
              <a:rPr lang="en-US" altLang="zh-CN" dirty="0" err="1"/>
              <a:t>hashcode</a:t>
            </a:r>
            <a:r>
              <a:rPr lang="en-US" altLang="zh-CN" dirty="0"/>
              <a:t> </a:t>
            </a:r>
            <a:r>
              <a:rPr lang="zh-CN" altLang="en-US" dirty="0"/>
              <a:t>对代码中配置的 </a:t>
            </a:r>
            <a:r>
              <a:rPr lang="en-US" altLang="zh-CN" dirty="0" err="1"/>
              <a:t>redue</a:t>
            </a:r>
            <a:r>
              <a:rPr lang="en-US" altLang="zh-CN" dirty="0"/>
              <a:t> task</a:t>
            </a:r>
            <a:r>
              <a:rPr lang="zh-CN" altLang="en-US" dirty="0"/>
              <a:t>数量取模运算，值一样的分到一个区，也就是一个 </a:t>
            </a:r>
            <a:r>
              <a:rPr lang="en-US" altLang="zh-CN" dirty="0"/>
              <a:t>reduce </a:t>
            </a:r>
            <a:r>
              <a:rPr lang="zh-CN" altLang="en-US" dirty="0"/>
              <a:t>任务对应一个分区的数据。这样做的好处就是可以避免有的 </a:t>
            </a:r>
            <a:r>
              <a:rPr lang="en-US" altLang="zh-CN" dirty="0"/>
              <a:t>reduce </a:t>
            </a:r>
            <a:r>
              <a:rPr lang="zh-CN" altLang="en-US" dirty="0"/>
              <a:t>任务分配到大量的数据，而有的 </a:t>
            </a:r>
            <a:r>
              <a:rPr lang="en-US" altLang="zh-CN" dirty="0"/>
              <a:t>reduce </a:t>
            </a:r>
            <a:r>
              <a:rPr lang="zh-CN" altLang="en-US" dirty="0"/>
              <a:t>任务只分配到少量甚至没有数据，平均 </a:t>
            </a:r>
            <a:r>
              <a:rPr lang="en-US" altLang="zh-CN" dirty="0"/>
              <a:t>reduce </a:t>
            </a:r>
            <a:r>
              <a:rPr lang="zh-CN" altLang="en-US" dirty="0"/>
              <a:t>的处理能力。并且在每一个分区（</a:t>
            </a:r>
            <a:r>
              <a:rPr lang="en-US" altLang="zh-CN" dirty="0"/>
              <a:t>partition</a:t>
            </a:r>
            <a:r>
              <a:rPr lang="zh-CN" altLang="en-US" dirty="0"/>
              <a:t>）中，都会有一个 </a:t>
            </a:r>
            <a:r>
              <a:rPr lang="en-US" altLang="zh-CN" dirty="0"/>
              <a:t>sort by key </a:t>
            </a:r>
            <a:r>
              <a:rPr lang="zh-CN" altLang="en-US" dirty="0"/>
              <a:t>排序，如果此时设置了 </a:t>
            </a:r>
            <a:r>
              <a:rPr lang="en-US" altLang="zh-CN" dirty="0"/>
              <a:t>Combiner</a:t>
            </a:r>
            <a:r>
              <a:rPr lang="zh-CN" altLang="en-US" dirty="0"/>
              <a:t>，将排序后的结果进行 </a:t>
            </a:r>
            <a:r>
              <a:rPr lang="en-US" altLang="zh-CN" dirty="0"/>
              <a:t>Combine </a:t>
            </a:r>
            <a:r>
              <a:rPr lang="zh-CN" altLang="en-US" dirty="0"/>
              <a:t>操作，相当于 </a:t>
            </a:r>
            <a:r>
              <a:rPr lang="en-US" altLang="zh-CN" dirty="0"/>
              <a:t>map </a:t>
            </a:r>
            <a:r>
              <a:rPr lang="zh-CN" altLang="en-US" dirty="0"/>
              <a:t>阶段的本地 </a:t>
            </a:r>
            <a:r>
              <a:rPr lang="en-US" altLang="zh-CN" dirty="0"/>
              <a:t>reduce</a:t>
            </a:r>
            <a:r>
              <a:rPr lang="zh-CN" altLang="en-US" dirty="0"/>
              <a:t>，这样做的目的是让尽可能少的数据写入到磁盘。</a:t>
            </a:r>
            <a:endParaRPr lang="en-US" altLang="zh-CN" dirty="0"/>
          </a:p>
          <a:p>
            <a:pPr marL="228600" indent="-228600">
              <a:buAutoNum type="arabicParenBoth"/>
            </a:pPr>
            <a:r>
              <a:rPr lang="zh-CN" altLang="en-US" dirty="0"/>
              <a:t>合并溢出文件：随着 </a:t>
            </a:r>
            <a:r>
              <a:rPr lang="en-US" altLang="zh-CN" dirty="0"/>
              <a:t>map </a:t>
            </a:r>
            <a:r>
              <a:rPr lang="zh-CN" altLang="en-US" dirty="0"/>
              <a:t>任务的执行，不断溢出文件，直到输出最后一个记录，可能会产生大量的溢出文件，这时需要对这些大量的溢出文件进行合并，在合并文件的过程中会不断的进行排序跟 </a:t>
            </a:r>
            <a:r>
              <a:rPr lang="en-US" altLang="zh-CN" dirty="0"/>
              <a:t>Combine </a:t>
            </a:r>
            <a:r>
              <a:rPr lang="zh-CN" altLang="en-US" dirty="0"/>
              <a:t>操作，这样做有两个好处：减少每次写入磁盘的数据量</a:t>
            </a:r>
            <a:r>
              <a:rPr lang="en-US" altLang="zh-CN" dirty="0"/>
              <a:t>&amp;</a:t>
            </a:r>
            <a:r>
              <a:rPr lang="zh-CN" altLang="en-US" dirty="0"/>
              <a:t>减少下一步 </a:t>
            </a:r>
            <a:r>
              <a:rPr lang="en-US" altLang="zh-CN" dirty="0"/>
              <a:t>reduce </a:t>
            </a:r>
            <a:r>
              <a:rPr lang="zh-CN" altLang="en-US" dirty="0"/>
              <a:t>阶段网络传输的数据量。最后合并成了一个分区且排序的大文件，此时可以再进行配置压缩处理，可以减少不同节点间的网络传输量。合并完成后着手将数据拷贝给相对应的</a:t>
            </a:r>
            <a:r>
              <a:rPr lang="en-US" altLang="zh-CN" dirty="0">
                <a:hlinkClick r:id="rId3"/>
              </a:rPr>
              <a:t>reduce</a:t>
            </a:r>
            <a:r>
              <a:rPr lang="zh-CN" altLang="en-US" dirty="0"/>
              <a:t> 处理，那么要怎么找到分区数据对应的那个 </a:t>
            </a:r>
            <a:r>
              <a:rPr lang="en-US" altLang="zh-CN" dirty="0"/>
              <a:t>reduce </a:t>
            </a:r>
            <a:r>
              <a:rPr lang="zh-CN" altLang="en-US" dirty="0"/>
              <a:t>任务呢？简单来说就是 </a:t>
            </a:r>
            <a:r>
              <a:rPr lang="en-US" altLang="zh-CN" dirty="0" err="1"/>
              <a:t>JobTracker</a:t>
            </a:r>
            <a:r>
              <a:rPr lang="en-US" altLang="zh-CN" dirty="0"/>
              <a:t> </a:t>
            </a:r>
            <a:r>
              <a:rPr lang="zh-CN" altLang="en-US" dirty="0"/>
              <a:t>中保存了整个集群中的宏观信息，只要 </a:t>
            </a:r>
            <a:r>
              <a:rPr lang="en-US" altLang="zh-CN" dirty="0"/>
              <a:t>reduce </a:t>
            </a:r>
            <a:r>
              <a:rPr lang="zh-CN" altLang="en-US" dirty="0"/>
              <a:t>任务向 </a:t>
            </a:r>
            <a:r>
              <a:rPr lang="en-US" altLang="zh-CN" dirty="0" err="1"/>
              <a:t>JobTracker</a:t>
            </a:r>
            <a:r>
              <a:rPr lang="en-US" altLang="zh-CN" dirty="0"/>
              <a:t> </a:t>
            </a:r>
            <a:r>
              <a:rPr lang="zh-CN" altLang="en-US" dirty="0"/>
              <a:t>获取对应的 </a:t>
            </a:r>
            <a:r>
              <a:rPr lang="en-US" altLang="zh-CN" dirty="0"/>
              <a:t>map </a:t>
            </a:r>
            <a:r>
              <a:rPr lang="zh-CN" altLang="en-US" dirty="0"/>
              <a:t>输出位置就可以了。具体请参考上方的</a:t>
            </a:r>
            <a:r>
              <a:rPr lang="en-US" altLang="zh-CN" dirty="0"/>
              <a:t>MapReduce</a:t>
            </a:r>
            <a:r>
              <a:rPr lang="zh-CN" altLang="en-US" dirty="0"/>
              <a:t>工作原理。</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reduce </a:t>
            </a:r>
            <a:r>
              <a:rPr lang="zh-CN" altLang="en-US" dirty="0"/>
              <a:t>会接收到不同 </a:t>
            </a:r>
            <a:r>
              <a:rPr lang="en-US" altLang="zh-CN" dirty="0"/>
              <a:t>map </a:t>
            </a:r>
            <a:r>
              <a:rPr lang="zh-CN" altLang="en-US" dirty="0"/>
              <a:t>任务传来的有序数据，如果 </a:t>
            </a:r>
            <a:r>
              <a:rPr lang="en-US" altLang="zh-CN" dirty="0"/>
              <a:t>reduce </a:t>
            </a:r>
            <a:r>
              <a:rPr lang="zh-CN" altLang="en-US" dirty="0"/>
              <a:t>接收到的数据较小，则会存在内存缓冲区中，直到数据量达到该缓存区的一定比例时对数据进行合并后溢写到磁盘上。随着溢写的文件越来越多，后台的线程会将他们合并成一个更大的有序的文件，可以为后面合并节省时间。这其实跟 </a:t>
            </a:r>
            <a:r>
              <a:rPr lang="en-US" altLang="zh-CN" dirty="0"/>
              <a:t>map</a:t>
            </a:r>
            <a:r>
              <a:rPr lang="zh-CN" altLang="en-US" dirty="0"/>
              <a:t>端的操作一样，都是反复的进行排序、合并，这也是 </a:t>
            </a:r>
            <a:r>
              <a:rPr lang="en-US" altLang="zh-CN" dirty="0"/>
              <a:t>Hadoop </a:t>
            </a:r>
            <a:r>
              <a:rPr lang="zh-CN" altLang="en-US" dirty="0"/>
              <a:t>的灵魂所在，但是如果在 </a:t>
            </a:r>
            <a:r>
              <a:rPr lang="en-US" altLang="zh-CN" dirty="0"/>
              <a:t>map </a:t>
            </a:r>
            <a:r>
              <a:rPr lang="zh-CN" altLang="en-US" dirty="0"/>
              <a:t>已经压缩过，在合并排序之前要先进行解压缩。合并的过程会产生很多中间文件，但是最后一个合并的结果是不需要写到磁盘上，而是可以直接输入到 </a:t>
            </a:r>
            <a:r>
              <a:rPr lang="en-US" altLang="zh-CN" dirty="0"/>
              <a:t>reduce </a:t>
            </a:r>
            <a:r>
              <a:rPr lang="zh-CN" altLang="en-US" dirty="0"/>
              <a:t>函数中计算，每个 </a:t>
            </a:r>
            <a:r>
              <a:rPr lang="en-US" altLang="zh-CN" dirty="0"/>
              <a:t>reduce </a:t>
            </a:r>
            <a:r>
              <a:rPr lang="zh-CN" altLang="en-US" dirty="0"/>
              <a:t>对应一个输出结果文件。</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．每个输入分片会让一个</a:t>
            </a:r>
            <a:r>
              <a:rPr lang="en-US" altLang="zh-CN" dirty="0"/>
              <a:t>map</a:t>
            </a:r>
            <a:r>
              <a:rPr lang="zh-CN" altLang="en-US" dirty="0"/>
              <a:t>任务来处理，默认情况下，以</a:t>
            </a:r>
            <a:r>
              <a:rPr lang="en-US" altLang="zh-CN" dirty="0"/>
              <a:t>HDFS</a:t>
            </a:r>
            <a:r>
              <a:rPr lang="zh-CN" altLang="en-US" dirty="0"/>
              <a:t>的一个块的大小（默认为</a:t>
            </a:r>
            <a:r>
              <a:rPr lang="en-US" altLang="zh-CN" dirty="0"/>
              <a:t>64M</a:t>
            </a:r>
            <a:r>
              <a:rPr lang="zh-CN" altLang="en-US" dirty="0"/>
              <a:t>）为一个分片，当然我们也可以设置块的大小。</a:t>
            </a:r>
            <a:r>
              <a:rPr lang="en-US" altLang="zh-CN" dirty="0"/>
              <a:t>map</a:t>
            </a:r>
            <a:r>
              <a:rPr lang="zh-CN" altLang="en-US" dirty="0"/>
              <a:t>输出的结果会暂且放在一个环形内存缓冲区中（该缓冲区的大小默认为</a:t>
            </a:r>
            <a:r>
              <a:rPr lang="en-US" altLang="zh-CN" dirty="0"/>
              <a:t>100M</a:t>
            </a:r>
            <a:r>
              <a:rPr lang="zh-CN" altLang="en-US" dirty="0"/>
              <a:t>，由</a:t>
            </a:r>
            <a:r>
              <a:rPr lang="en-US" altLang="zh-CN" dirty="0" err="1"/>
              <a:t>io.sort.mb</a:t>
            </a:r>
            <a:r>
              <a:rPr lang="zh-CN" altLang="en-US" dirty="0"/>
              <a:t>属性控制），当该缓冲区快要溢出时（默认为缓冲区大小的</a:t>
            </a:r>
            <a:r>
              <a:rPr lang="en-US" altLang="zh-CN" dirty="0"/>
              <a:t>80%</a:t>
            </a:r>
            <a:r>
              <a:rPr lang="zh-CN" altLang="en-US" dirty="0"/>
              <a:t>，由</a:t>
            </a:r>
            <a:r>
              <a:rPr lang="en-US" altLang="zh-CN" dirty="0" err="1"/>
              <a:t>io.sort.spill.percent</a:t>
            </a:r>
            <a:r>
              <a:rPr lang="zh-CN" altLang="en-US" dirty="0"/>
              <a:t>属性控制），会在本地文件系统中创建一个溢出文件，将该缓冲区中的数据写入这个文件。</a:t>
            </a:r>
          </a:p>
          <a:p>
            <a:endParaRPr lang="zh-CN" altLang="en-US" dirty="0"/>
          </a:p>
          <a:p>
            <a:r>
              <a:rPr lang="en-US" altLang="zh-CN" dirty="0"/>
              <a:t>2</a:t>
            </a:r>
            <a:r>
              <a:rPr lang="zh-CN" altLang="en-US" dirty="0"/>
              <a:t>．在写入磁盘之前，线程首先根据</a:t>
            </a:r>
            <a:r>
              <a:rPr lang="en-US" altLang="zh-CN" dirty="0"/>
              <a:t>reduce</a:t>
            </a:r>
            <a:r>
              <a:rPr lang="zh-CN" altLang="en-US" dirty="0"/>
              <a:t>任务的数目将数据划分为相同数目的分区，也就是一个</a:t>
            </a:r>
            <a:r>
              <a:rPr lang="en-US" altLang="zh-CN" dirty="0"/>
              <a:t>reduce</a:t>
            </a:r>
            <a:r>
              <a:rPr lang="zh-CN" altLang="en-US" dirty="0"/>
              <a:t>任务对应一个分区的数据。这样做是为了避免有些</a:t>
            </a:r>
            <a:r>
              <a:rPr lang="en-US" altLang="zh-CN" dirty="0"/>
              <a:t>reduce</a:t>
            </a:r>
            <a:r>
              <a:rPr lang="zh-CN" altLang="en-US" dirty="0"/>
              <a:t>任务分配到大量数据，而有些</a:t>
            </a:r>
            <a:r>
              <a:rPr lang="en-US" altLang="zh-CN" dirty="0"/>
              <a:t>reduce</a:t>
            </a:r>
            <a:r>
              <a:rPr lang="zh-CN" altLang="en-US" dirty="0"/>
              <a:t>任务却分到很少数据，甚至没有分到数据的尴尬局面。其实分区就是对数据进行</a:t>
            </a:r>
            <a:r>
              <a:rPr lang="en-US" altLang="zh-CN" dirty="0"/>
              <a:t>hash</a:t>
            </a:r>
            <a:r>
              <a:rPr lang="zh-CN" altLang="en-US" dirty="0"/>
              <a:t>的过程。然后对每个分区中的数据进行排序，如果此时设置了</a:t>
            </a:r>
            <a:r>
              <a:rPr lang="en-US" altLang="zh-CN" dirty="0"/>
              <a:t>Combiner</a:t>
            </a:r>
            <a:r>
              <a:rPr lang="zh-CN" altLang="en-US" dirty="0"/>
              <a:t>，将排序后的结果进行</a:t>
            </a:r>
            <a:r>
              <a:rPr lang="en-US" altLang="zh-CN" dirty="0" err="1"/>
              <a:t>Combia</a:t>
            </a:r>
            <a:r>
              <a:rPr lang="zh-CN" altLang="en-US" dirty="0"/>
              <a:t>操作，这样做的目的是让尽可能少的数据写入到磁盘。</a:t>
            </a:r>
          </a:p>
          <a:p>
            <a:endParaRPr lang="zh-CN" altLang="en-US" dirty="0"/>
          </a:p>
          <a:p>
            <a:r>
              <a:rPr lang="en-US" altLang="zh-CN" dirty="0"/>
              <a:t>3</a:t>
            </a:r>
            <a:r>
              <a:rPr lang="zh-CN" altLang="en-US" dirty="0"/>
              <a:t>．当</a:t>
            </a:r>
            <a:r>
              <a:rPr lang="en-US" altLang="zh-CN" dirty="0"/>
              <a:t>map</a:t>
            </a:r>
            <a:r>
              <a:rPr lang="zh-CN" altLang="en-US" dirty="0"/>
              <a:t>任务输出最后一个记录时，可能会有很多的溢出文件，这时需要将这些文件合并。合并的过程中会不断地进行排序和</a:t>
            </a:r>
            <a:r>
              <a:rPr lang="en-US" altLang="zh-CN" dirty="0" err="1"/>
              <a:t>combia</a:t>
            </a:r>
            <a:r>
              <a:rPr lang="zh-CN" altLang="en-US" dirty="0"/>
              <a:t>操作，目的有两个：</a:t>
            </a:r>
            <a:r>
              <a:rPr lang="en-US" altLang="zh-CN" dirty="0"/>
              <a:t>1.</a:t>
            </a:r>
            <a:r>
              <a:rPr lang="zh-CN" altLang="en-US" dirty="0"/>
              <a:t>尽量减少每次写入磁盘的数据量；</a:t>
            </a:r>
            <a:r>
              <a:rPr lang="en-US" altLang="zh-CN" dirty="0"/>
              <a:t>2.</a:t>
            </a:r>
            <a:r>
              <a:rPr lang="zh-CN" altLang="en-US" dirty="0"/>
              <a:t>尽量减少下一复制阶段网络传输的数据量。最后合并成了一个已分区且已排序的文件。为了减少网络传输的数据量，这里可以将数据压缩，只要将</a:t>
            </a:r>
            <a:r>
              <a:rPr lang="en-US" altLang="zh-CN" dirty="0" err="1"/>
              <a:t>mapred.compress.map.out</a:t>
            </a:r>
            <a:r>
              <a:rPr lang="zh-CN" altLang="en-US" dirty="0"/>
              <a:t>设置为</a:t>
            </a:r>
            <a:r>
              <a:rPr lang="en-US" altLang="zh-CN" dirty="0"/>
              <a:t>true</a:t>
            </a:r>
            <a:r>
              <a:rPr lang="zh-CN" altLang="en-US" dirty="0"/>
              <a:t>就可以了。</a:t>
            </a:r>
          </a:p>
          <a:p>
            <a:endParaRPr lang="zh-CN" altLang="en-US" dirty="0"/>
          </a:p>
          <a:p>
            <a:r>
              <a:rPr lang="en-US" altLang="zh-CN" dirty="0"/>
              <a:t>4</a:t>
            </a:r>
            <a:r>
              <a:rPr lang="zh-CN" altLang="en-US" dirty="0"/>
              <a:t>．将分区中的数据拷贝给相对应的</a:t>
            </a:r>
            <a:r>
              <a:rPr lang="en-US" altLang="zh-CN" dirty="0"/>
              <a:t>reduce</a:t>
            </a:r>
            <a:r>
              <a:rPr lang="zh-CN" altLang="en-US" dirty="0"/>
              <a:t>任务。有人可能会问：分区中的数据怎么知道它对应的</a:t>
            </a:r>
            <a:r>
              <a:rPr lang="en-US" altLang="zh-CN" dirty="0"/>
              <a:t>reduce</a:t>
            </a:r>
            <a:r>
              <a:rPr lang="zh-CN" altLang="en-US" dirty="0"/>
              <a:t>是哪个呢？其实</a:t>
            </a:r>
            <a:r>
              <a:rPr lang="en-US" altLang="zh-CN" dirty="0"/>
              <a:t>map</a:t>
            </a:r>
            <a:r>
              <a:rPr lang="zh-CN" altLang="en-US" dirty="0"/>
              <a:t>任务一直和其父</a:t>
            </a:r>
            <a:r>
              <a:rPr lang="en-US" altLang="zh-CN" dirty="0" err="1"/>
              <a:t>TaskTracker</a:t>
            </a:r>
            <a:r>
              <a:rPr lang="zh-CN" altLang="en-US" dirty="0"/>
              <a:t>保持联系，而</a:t>
            </a:r>
            <a:r>
              <a:rPr lang="en-US" altLang="zh-CN" dirty="0" err="1"/>
              <a:t>TaskTracker</a:t>
            </a:r>
            <a:r>
              <a:rPr lang="zh-CN" altLang="en-US" dirty="0"/>
              <a:t>又一直和</a:t>
            </a:r>
            <a:r>
              <a:rPr lang="en-US" altLang="zh-CN" dirty="0" err="1"/>
              <a:t>JobTracker</a:t>
            </a:r>
            <a:r>
              <a:rPr lang="zh-CN" altLang="en-US" dirty="0"/>
              <a:t>保持心跳。所以</a:t>
            </a:r>
            <a:r>
              <a:rPr lang="en-US" altLang="zh-CN" dirty="0" err="1"/>
              <a:t>JobTracker</a:t>
            </a:r>
            <a:r>
              <a:rPr lang="zh-CN" altLang="en-US" dirty="0"/>
              <a:t>中保存了整个集群中的宏观信息。只要</a:t>
            </a:r>
            <a:r>
              <a:rPr lang="en-US" altLang="zh-CN" dirty="0"/>
              <a:t>reduce</a:t>
            </a:r>
            <a:r>
              <a:rPr lang="zh-CN" altLang="en-US" dirty="0"/>
              <a:t>任务向</a:t>
            </a:r>
            <a:r>
              <a:rPr lang="en-US" altLang="zh-CN" dirty="0" err="1"/>
              <a:t>JobTracker</a:t>
            </a:r>
            <a:r>
              <a:rPr lang="zh-CN" altLang="en-US" dirty="0"/>
              <a:t>获取对应的</a:t>
            </a:r>
            <a:r>
              <a:rPr lang="en-US" altLang="zh-CN" dirty="0"/>
              <a:t>map</a:t>
            </a:r>
            <a:r>
              <a:rPr lang="zh-CN" altLang="en-US" dirty="0"/>
              <a:t>输出位置就</a:t>
            </a:r>
            <a:r>
              <a:rPr lang="en-US" altLang="zh-CN" dirty="0"/>
              <a:t>ok</a:t>
            </a:r>
            <a:r>
              <a:rPr lang="zh-CN" altLang="en-US" dirty="0"/>
              <a:t>了哦。</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88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MapReduce</a:t>
            </a:r>
            <a:r>
              <a:rPr lang="zh-CN" altLang="en-US" dirty="0"/>
              <a:t>程序中，</a:t>
            </a:r>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a:t>
            </a:r>
            <a:r>
              <a:rPr lang="en-US" altLang="zh-CN" dirty="0"/>
              <a:t>MapReduce</a:t>
            </a:r>
            <a:r>
              <a:rPr lang="zh-CN" altLang="en-US" dirty="0"/>
              <a:t>提供的默认的</a:t>
            </a:r>
            <a:r>
              <a:rPr lang="en-US" altLang="zh-CN" dirty="0" err="1"/>
              <a:t>Partitioner</a:t>
            </a:r>
            <a:r>
              <a:rPr lang="zh-CN" altLang="en-US" dirty="0"/>
              <a:t>是</a:t>
            </a:r>
            <a:r>
              <a:rPr lang="en-US" altLang="zh-CN" dirty="0" err="1"/>
              <a:t>HashPartitioner</a:t>
            </a:r>
            <a:r>
              <a:rPr lang="zh-CN" altLang="en-US" dirty="0"/>
              <a:t>，它根据每条数据记录的主键值进行</a:t>
            </a:r>
            <a:r>
              <a:rPr lang="en-US" altLang="zh-CN" dirty="0"/>
              <a:t>Hash</a:t>
            </a:r>
            <a:r>
              <a:rPr lang="zh-CN" altLang="en-US" dirty="0"/>
              <a:t>操作，获得一个非负整数的</a:t>
            </a:r>
            <a:r>
              <a:rPr lang="en-US" altLang="zh-CN" dirty="0"/>
              <a:t>Hash</a:t>
            </a:r>
            <a:r>
              <a:rPr lang="zh-CN" altLang="en-US" dirty="0"/>
              <a:t>码，然后用当前作业的</a:t>
            </a:r>
            <a:r>
              <a:rPr lang="en-US" altLang="zh-CN" dirty="0"/>
              <a:t>Reduce</a:t>
            </a:r>
            <a:r>
              <a:rPr lang="zh-CN" altLang="en-US" dirty="0"/>
              <a:t>节点数进行取模运算，以此决定该记录将被分区到哪个</a:t>
            </a:r>
            <a:r>
              <a:rPr lang="en-US" altLang="zh-CN" dirty="0"/>
              <a:t>Reduce</a:t>
            </a:r>
            <a:r>
              <a:rPr lang="zh-CN" altLang="en-US" dirty="0"/>
              <a:t>节点。大多数情况下，应用程序仅需使用默认的</a:t>
            </a:r>
            <a:r>
              <a:rPr lang="en-US" altLang="zh-CN" dirty="0" err="1"/>
              <a:t>HashPartitioner</a:t>
            </a:r>
            <a:r>
              <a:rPr lang="zh-CN" altLang="en-US" dirty="0"/>
              <a:t>即可满足计算要求。然而，有些应用情形下默认的</a:t>
            </a:r>
            <a:r>
              <a:rPr lang="en-US" altLang="zh-CN" dirty="0" err="1"/>
              <a:t>Partitioner</a:t>
            </a:r>
            <a:r>
              <a:rPr lang="zh-CN" altLang="en-US" dirty="0"/>
              <a:t>可能不能满足</a:t>
            </a:r>
            <a:r>
              <a:rPr lang="en-US" altLang="zh-CN" dirty="0"/>
              <a:t>Map</a:t>
            </a:r>
            <a:r>
              <a:rPr lang="zh-CN" altLang="en-US" dirty="0"/>
              <a:t>输出数据的分区要求，这时，用户可以定制并使用自己的</a:t>
            </a:r>
            <a:r>
              <a:rPr lang="en-US" altLang="zh-CN" dirty="0" err="1"/>
              <a:t>Partitioner</a:t>
            </a:r>
            <a:r>
              <a:rPr lang="zh-CN" altLang="en-US" dirty="0"/>
              <a:t>。</a:t>
            </a:r>
            <a:endParaRPr lang="en-US" altLang="zh-CN" dirty="0"/>
          </a:p>
          <a:p>
            <a:endParaRPr lang="en-US" altLang="zh-CN" dirty="0"/>
          </a:p>
          <a:p>
            <a:r>
              <a:rPr lang="zh-CN" altLang="en-US" dirty="0"/>
              <a:t>从默认的</a:t>
            </a:r>
            <a:r>
              <a:rPr lang="en-US" altLang="zh-CN" dirty="0"/>
              <a:t>Hash</a:t>
            </a:r>
            <a:r>
              <a:rPr lang="zh-CN" altLang="en-US" dirty="0"/>
              <a:t>分区可以看出，其继承</a:t>
            </a:r>
            <a:r>
              <a:rPr lang="en-US" altLang="zh-CN" dirty="0" err="1"/>
              <a:t>Partitioner</a:t>
            </a:r>
            <a:r>
              <a:rPr lang="zh-CN" altLang="en-US" dirty="0"/>
              <a:t>，且实现了抽象类</a:t>
            </a:r>
            <a:r>
              <a:rPr lang="en-US" altLang="zh-CN" dirty="0" err="1"/>
              <a:t>Partitioner</a:t>
            </a:r>
            <a:r>
              <a:rPr lang="zh-CN" altLang="en-US" dirty="0"/>
              <a:t>中的</a:t>
            </a:r>
            <a:r>
              <a:rPr lang="en-US" altLang="zh-CN" dirty="0" err="1"/>
              <a:t>getPartition</a:t>
            </a:r>
            <a:r>
              <a:rPr lang="zh-CN" altLang="en-US" dirty="0"/>
              <a:t>函数，所以自定义分区时也需要继承</a:t>
            </a:r>
            <a:r>
              <a:rPr lang="en-US" altLang="zh-CN" dirty="0" err="1"/>
              <a:t>Partitioner</a:t>
            </a:r>
            <a:r>
              <a:rPr lang="zh-CN" altLang="en-US" dirty="0"/>
              <a:t>抽象类，且重载</a:t>
            </a:r>
            <a:r>
              <a:rPr lang="en-US" altLang="zh-CN" dirty="0" err="1"/>
              <a:t>getPartition</a:t>
            </a:r>
            <a:r>
              <a:rPr lang="zh-CN" altLang="en-US" dirty="0"/>
              <a:t>函数即可。</a:t>
            </a:r>
          </a:p>
          <a:p>
            <a:r>
              <a:rPr lang="zh-CN" altLang="en-US" dirty="0"/>
              <a:t>最后在还需要在</a:t>
            </a:r>
            <a:r>
              <a:rPr lang="en-US" altLang="zh-CN" dirty="0"/>
              <a:t>Job</a:t>
            </a:r>
            <a:r>
              <a:rPr lang="zh-CN" altLang="en-US" dirty="0"/>
              <a:t>的配置程序中进行如下的</a:t>
            </a:r>
            <a:r>
              <a:rPr lang="en-US" altLang="zh-CN" dirty="0" err="1"/>
              <a:t>Partitioner</a:t>
            </a:r>
            <a:r>
              <a:rPr lang="zh-CN" altLang="en-US" dirty="0"/>
              <a:t>设置，以此完成整个</a:t>
            </a:r>
            <a:r>
              <a:rPr lang="en-US" altLang="zh-CN" dirty="0" err="1"/>
              <a:t>Partitioner</a:t>
            </a:r>
            <a:r>
              <a:rPr lang="zh-CN" altLang="en-US" dirty="0"/>
              <a:t>定制和使用的过程：</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a:t>
            </a:fld>
            <a:endParaRPr lang="zh-CN" altLang="en-US"/>
          </a:p>
        </p:txBody>
      </p:sp>
    </p:spTree>
    <p:extLst>
      <p:ext uri="{BB962C8B-B14F-4D97-AF65-F5344CB8AC3E}">
        <p14:creationId xmlns:p14="http://schemas.microsoft.com/office/powerpoint/2010/main" val="313803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121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是一个主从结构，一个</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集群是由一个名字节点，它是一个管理文件命名空间和调节客户端访问文件的主服务器，当然还有一些数据节点，通常是一个节点一个机器，它来管理对应节点的存储。</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对外开放文件命名空间并允许用户数据以文件形式存储。</a:t>
            </a:r>
          </a:p>
          <a:p>
            <a:r>
              <a:rPr lang="zh-CN" altLang="en-US" sz="1200" b="0" i="0" kern="1200" dirty="0">
                <a:solidFill>
                  <a:schemeClr val="tx1"/>
                </a:solidFill>
                <a:effectLst/>
                <a:latin typeface="+mn-lt"/>
                <a:ea typeface="+mn-ea"/>
                <a:cs typeface="+mn-cs"/>
              </a:rPr>
              <a:t>内部机制是将一个文件分割成一个或多个块，这些块被存储在一组数据节点中。名字节点用来操作文件命名空间的文件或目录操作，如打开，关闭，重命名等等。它同时确定块与数据节点的映射。数据节点负责来自文件系统客户的读写请求。数据节点同时还要执行块的创建，删除，和来自名字节点的块复制指令。</a:t>
            </a:r>
          </a:p>
          <a:p>
            <a:r>
              <a:rPr lang="zh-CN" altLang="en-US" sz="1200" b="0" i="0" kern="1200" dirty="0">
                <a:solidFill>
                  <a:schemeClr val="tx1"/>
                </a:solidFill>
                <a:effectLst/>
                <a:latin typeface="+mn-lt"/>
                <a:ea typeface="+mn-ea"/>
                <a:cs typeface="+mn-cs"/>
              </a:rPr>
              <a:t>名字节点和数据节点都是运行在普通的机器之上的软件，机器典型的都是</a:t>
            </a:r>
            <a:r>
              <a:rPr lang="en-US" altLang="zh-CN" sz="1200" b="0" i="0" kern="1200" dirty="0">
                <a:solidFill>
                  <a:schemeClr val="tx1"/>
                </a:solidFill>
                <a:effectLst/>
                <a:latin typeface="+mn-lt"/>
                <a:ea typeface="+mn-ea"/>
                <a:cs typeface="+mn-cs"/>
              </a:rPr>
              <a:t>GNU/Linux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编写的，任何支持</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的机器都可以运行名字节点或数据节点，利用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语言的超轻便性，很容易将</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部署到大范围的机器上。典型的部署是由一个专门的机器来运行名字节点软件，集群中的其他每台机器运行一个数据节点实例。</a:t>
            </a:r>
            <a:r>
              <a:rPr lang="zh-CN" altLang="en-US" sz="1200" b="0" i="0" u="none" strike="noStrike" kern="1200" dirty="0">
                <a:solidFill>
                  <a:schemeClr val="tx1"/>
                </a:solidFill>
                <a:effectLst/>
                <a:latin typeface="+mn-lt"/>
                <a:ea typeface="+mn-ea"/>
                <a:cs typeface="+mn-cs"/>
                <a:hlinkClick r:id="rId3"/>
              </a:rPr>
              <a:t>体系结构</a:t>
            </a:r>
            <a:r>
              <a:rPr lang="zh-CN" altLang="en-US" sz="1200" b="0" i="0" kern="1200" dirty="0">
                <a:solidFill>
                  <a:schemeClr val="tx1"/>
                </a:solidFill>
                <a:effectLst/>
                <a:latin typeface="+mn-lt"/>
                <a:ea typeface="+mn-ea"/>
                <a:cs typeface="+mn-cs"/>
              </a:rPr>
              <a:t>不排斥在一个机器上运行多个数据节点的实例，但是实际的部署不会有这种情况。</a:t>
            </a:r>
          </a:p>
          <a:p>
            <a:r>
              <a:rPr lang="zh-CN" altLang="en-US" sz="1200" b="0" i="0" kern="1200" dirty="0">
                <a:solidFill>
                  <a:schemeClr val="tx1"/>
                </a:solidFill>
                <a:effectLst/>
                <a:latin typeface="+mn-lt"/>
                <a:ea typeface="+mn-ea"/>
                <a:cs typeface="+mn-cs"/>
              </a:rPr>
              <a:t>集群中只有一个名字节点极大地简单化了系统的体系结构。名字节点是仲裁者和所有</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元数据的仓库，用户的实际数据不经过名字节点。</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p:cNvPicPr>
            <a:picLocks noChangeAspect="1"/>
          </p:cNvPicPr>
          <p:nvPr userDrawn="1"/>
        </p:nvPicPr>
        <p:blipFill>
          <a:blip r:embed="rId2"/>
          <a:stretch>
            <a:fillRect/>
          </a:stretch>
        </p:blipFill>
        <p:spPr>
          <a:xfrm>
            <a:off x="7010589" y="126709"/>
            <a:ext cx="1969179" cy="4328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00392" y="274638"/>
            <a:ext cx="586408" cy="5851525"/>
          </a:xfrm>
        </p:spPr>
        <p:txBody>
          <a:bodyPr vert="eaVert">
            <a:normAutofit/>
          </a:bodyPr>
          <a:lstStyle>
            <a:lvl1pPr>
              <a:defRPr sz="2800">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457200" y="274638"/>
            <a:ext cx="7427168"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9EE9CA6F-F85C-4226-A913-574E98ACCEFF}" type="datetimeFigureOut">
              <a:rPr lang="zh-CN" altLang="en-US" smtClean="0">
                <a:solidFill>
                  <a:srgbClr val="000000"/>
                </a:solidFill>
              </a:rPr>
              <a:t>2022/9/20</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1EC739F6-E1A2-4554-9B99-7A9A81404631}" type="datetimeFigureOut">
              <a:rPr lang="zh-CN" altLang="en-US" smtClean="0">
                <a:solidFill>
                  <a:srgbClr val="000000"/>
                </a:solidFill>
              </a:rPr>
              <a:t>2022/9/20</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FEC7855F-C911-4326-8C03-30E645D5EC27}" type="datetimeFigureOut">
              <a:rPr lang="zh-CN" altLang="en-US" smtClean="0">
                <a:solidFill>
                  <a:srgbClr val="000000"/>
                </a:solidFill>
              </a:rPr>
              <a:t>2022/9/20</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4E4F1F94-B7D8-40AD-B47C-72F74D8B6BFA}"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F6F66C4E-D717-420D-9E4E-7CA1674CB211}" type="datetimeFigureOut">
              <a:rPr lang="zh-CN" altLang="en-US" smtClean="0">
                <a:solidFill>
                  <a:srgbClr val="000000"/>
                </a:solidFill>
              </a:rPr>
              <a:t>2022/9/20</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36F49413-BB70-44AF-8BDD-2E321D022F6F}" type="datetimeFigureOut">
              <a:rPr lang="zh-CN" altLang="en-US" smtClean="0">
                <a:solidFill>
                  <a:srgbClr val="000000"/>
                </a:solidFill>
              </a:rPr>
              <a:t>2022/9/20</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itchFamily="49" charset="-122"/>
                <a:ea typeface="楷体"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C0DC4E63-D6A2-4ACC-989B-3519FDA855D1}" type="datetimeFigureOut">
              <a:rPr lang="zh-CN" altLang="en-US" smtClean="0">
                <a:solidFill>
                  <a:srgbClr val="000000"/>
                </a:solidFill>
              </a:rPr>
              <a:t>2022/9/20</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75BA3DE3-2955-4E14-888C-4B5E63C50F73}"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F8E2349E-1C25-4534-8807-5259C4FA1655}" type="datetimeFigureOut">
              <a:rPr lang="zh-CN" altLang="en-US" smtClean="0">
                <a:solidFill>
                  <a:srgbClr val="000000"/>
                </a:solidFill>
              </a:rPr>
              <a:t>2022/9/20</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24D826F2-8B83-4F8E-9683-530919132159}"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E3A8D66B-E557-4B17-ABC3-41DF477C8ABA}" type="datetimeFigureOut">
              <a:rPr lang="zh-CN" altLang="en-US" smtClean="0">
                <a:solidFill>
                  <a:srgbClr val="000000"/>
                </a:solidFill>
              </a:rPr>
              <a:t>2022/9/20</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AA36D38B-6881-49C2-8D56-6EA82C340B0A}"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anose="05000000000000000000" pitchFamily="2" charset="2"/>
              <a:buChar char="u"/>
              <a:defRPr sz="2400">
                <a:latin typeface="微软雅黑" pitchFamily="34" charset="-122"/>
                <a:ea typeface="微软雅黑" pitchFamily="34" charset="-122"/>
              </a:defRPr>
            </a:lvl1pPr>
            <a:lvl2pPr marL="742950" indent="-285750">
              <a:buFont typeface="Wingdings" panose="05000000000000000000"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2022/9/20</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p:cNvPicPr>
            <a:picLocks noChangeAspect="1"/>
          </p:cNvPicPr>
          <p:nvPr userDrawn="1"/>
        </p:nvPicPr>
        <p:blipFill>
          <a:blip r:embed="rId2"/>
          <a:stretch>
            <a:fillRect/>
          </a:stretch>
        </p:blipFill>
        <p:spPr>
          <a:xfrm>
            <a:off x="6976037" y="6329595"/>
            <a:ext cx="1969179" cy="43285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468BBF1E-D361-4F8E-B079-AD1C48219154}" type="datetimeFigureOut">
              <a:rPr lang="zh-CN" altLang="en-US" smtClean="0">
                <a:solidFill>
                  <a:srgbClr val="000000"/>
                </a:solidFill>
              </a:rPr>
              <a:t>2022/9/20</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D27F96DF-F871-4B15-8FD1-FF6EED2A700A}"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A7890B7E-CDFD-4DEF-84FF-9593CFFCB50F}" type="datetimeFigureOut">
              <a:rPr lang="zh-CN" altLang="en-US" smtClean="0">
                <a:solidFill>
                  <a:srgbClr val="000000"/>
                </a:solidFill>
              </a:rPr>
              <a:t>2022/9/20</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F40737A1-0F6F-4D78-B3C7-2D2979003DB9}"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5DE41676-7A7C-4504-97F3-0AD22D84F954}" type="datetimeFigureOut">
              <a:rPr lang="zh-CN" altLang="en-US" smtClean="0">
                <a:solidFill>
                  <a:srgbClr val="000000"/>
                </a:solidFill>
              </a:rPr>
              <a:t>2022/9/20</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panose="020B0604020202020204" pitchFamily="34" charset="0"/>
              <a:buNone/>
              <a:defRPr>
                <a:latin typeface="Calibri" pitchFamily="34"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lstStyle>
            <a:lvl1pPr>
              <a:defRPr/>
            </a:lvl1pPr>
          </a:lstStyle>
          <a:p>
            <a:pPr eaLnBrk="0" fontAlgn="base" hangingPunct="0">
              <a:spcBef>
                <a:spcPct val="0"/>
              </a:spcBef>
              <a:spcAft>
                <a:spcPct val="0"/>
              </a:spcAft>
              <a:buFont typeface="Arial" panose="020B0604020202020204" pitchFamily="34" charset="0"/>
              <a:buNone/>
            </a:pPr>
            <a:fld id="{AC578700-0D85-4E13-8BB9-905C1F2AE7A7}" type="slidenum">
              <a:rPr lang="zh-CN" altLang="en-US" smtClean="0">
                <a:solidFill>
                  <a:srgbClr val="000000"/>
                </a:solidFill>
              </a:rPr>
              <a:t>‹#›</a:t>
            </a:fld>
            <a:endParaRPr lang="zh-CN" altLang="en-US">
              <a:solidFill>
                <a:srgbClr val="000000"/>
              </a:solidFill>
            </a:endParaRPr>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r>
              <a:rPr lang="zh-CN" altLang="en-US"/>
              <a:t>可编辑课件</a:t>
            </a:r>
          </a:p>
        </p:txBody>
      </p:sp>
      <p:sp>
        <p:nvSpPr>
          <p:cNvPr id="6" name="灯片编号占位符 5"/>
          <p:cNvSpPr>
            <a:spLocks noGrp="1"/>
          </p:cNvSpPr>
          <p:nvPr>
            <p:ph type="sldNum" sz="quarter" idx="12"/>
          </p:nvPr>
        </p:nvSpPr>
        <p:spPr/>
        <p:txBody>
          <a:bodyPr/>
          <a:lstStyle>
            <a:lvl1pPr>
              <a:defRPr/>
            </a:lvl1pPr>
          </a:lstStyle>
          <a:p>
            <a:fld id="{84DF54C4-E1E5-42F3-AD20-1F09D155B206}"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r>
              <a:rPr lang="zh-CN" altLang="en-US"/>
              <a:t>可编辑课件</a:t>
            </a:r>
          </a:p>
        </p:txBody>
      </p:sp>
      <p:sp>
        <p:nvSpPr>
          <p:cNvPr id="6" name="灯片编号占位符 5"/>
          <p:cNvSpPr>
            <a:spLocks noGrp="1"/>
          </p:cNvSpPr>
          <p:nvPr>
            <p:ph type="sldNum" sz="quarter" idx="12"/>
          </p:nvPr>
        </p:nvSpPr>
        <p:spPr/>
        <p:txBody>
          <a:bodyPr/>
          <a:lstStyle>
            <a:lvl1pPr>
              <a:defRPr/>
            </a:lvl1pPr>
          </a:lstStyle>
          <a:p>
            <a:fld id="{2F0E7AC2-7B1D-4E60-842B-92A7D1724267}" type="slidenum">
              <a:rPr lang="zh-CN" altLang="en-US"/>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r>
              <a:rPr lang="zh-CN" altLang="en-US"/>
              <a:t>可编辑课件</a:t>
            </a:r>
          </a:p>
        </p:txBody>
      </p:sp>
      <p:sp>
        <p:nvSpPr>
          <p:cNvPr id="6" name="灯片编号占位符 5"/>
          <p:cNvSpPr>
            <a:spLocks noGrp="1"/>
          </p:cNvSpPr>
          <p:nvPr>
            <p:ph type="sldNum" sz="quarter" idx="12"/>
          </p:nvPr>
        </p:nvSpPr>
        <p:spPr/>
        <p:txBody>
          <a:bodyPr/>
          <a:lstStyle>
            <a:lvl1pPr>
              <a:defRPr/>
            </a:lvl1pPr>
          </a:lstStyle>
          <a:p>
            <a:fld id="{B3401A7D-4944-4193-BCD6-76D64AF6F62E}"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r>
              <a:rPr lang="zh-CN" altLang="en-US"/>
              <a:t>可编辑课件</a:t>
            </a:r>
          </a:p>
        </p:txBody>
      </p:sp>
      <p:sp>
        <p:nvSpPr>
          <p:cNvPr id="7" name="灯片编号占位符 6"/>
          <p:cNvSpPr>
            <a:spLocks noGrp="1"/>
          </p:cNvSpPr>
          <p:nvPr>
            <p:ph type="sldNum" sz="quarter" idx="12"/>
          </p:nvPr>
        </p:nvSpPr>
        <p:spPr/>
        <p:txBody>
          <a:bodyPr/>
          <a:lstStyle>
            <a:lvl1pPr>
              <a:defRPr/>
            </a:lvl1pPr>
          </a:lstStyle>
          <a:p>
            <a:fld id="{8788D2DB-1F87-40AE-8EC2-70F854E489F2}"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zh-CN" altLang="en-US"/>
          </a:p>
        </p:txBody>
      </p:sp>
      <p:sp>
        <p:nvSpPr>
          <p:cNvPr id="8" name="页脚占位符 7"/>
          <p:cNvSpPr>
            <a:spLocks noGrp="1"/>
          </p:cNvSpPr>
          <p:nvPr>
            <p:ph type="ftr" sz="quarter" idx="11"/>
          </p:nvPr>
        </p:nvSpPr>
        <p:spPr/>
        <p:txBody>
          <a:bodyPr/>
          <a:lstStyle>
            <a:lvl1pPr>
              <a:defRPr/>
            </a:lvl1pPr>
          </a:lstStyle>
          <a:p>
            <a:r>
              <a:rPr lang="zh-CN" altLang="en-US"/>
              <a:t>可编辑课件</a:t>
            </a:r>
          </a:p>
        </p:txBody>
      </p:sp>
      <p:sp>
        <p:nvSpPr>
          <p:cNvPr id="9" name="灯片编号占位符 8"/>
          <p:cNvSpPr>
            <a:spLocks noGrp="1"/>
          </p:cNvSpPr>
          <p:nvPr>
            <p:ph type="sldNum" sz="quarter" idx="12"/>
          </p:nvPr>
        </p:nvSpPr>
        <p:spPr/>
        <p:txBody>
          <a:bodyPr/>
          <a:lstStyle>
            <a:lvl1pPr>
              <a:defRPr/>
            </a:lvl1pPr>
          </a:lstStyle>
          <a:p>
            <a:fld id="{65D32783-8C89-489C-AF70-155CE702C699}" type="slidenum">
              <a:rPr lang="zh-CN" altLang="en-US"/>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r>
              <a:rPr lang="zh-CN" altLang="en-US"/>
              <a:t>可编辑课件</a:t>
            </a:r>
          </a:p>
        </p:txBody>
      </p:sp>
      <p:sp>
        <p:nvSpPr>
          <p:cNvPr id="5" name="灯片编号占位符 4"/>
          <p:cNvSpPr>
            <a:spLocks noGrp="1"/>
          </p:cNvSpPr>
          <p:nvPr>
            <p:ph type="sldNum" sz="quarter" idx="12"/>
          </p:nvPr>
        </p:nvSpPr>
        <p:spPr/>
        <p:txBody>
          <a:bodyPr/>
          <a:lstStyle>
            <a:lvl1pPr>
              <a:defRPr/>
            </a:lvl1pPr>
          </a:lstStyle>
          <a:p>
            <a:fld id="{CC2D80DA-0653-412E-ADD6-37292AE92703}" type="slidenum">
              <a:rPr lang="zh-CN" altLang="en-US"/>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r>
              <a:rPr lang="zh-CN" altLang="en-US"/>
              <a:t>可编辑课件</a:t>
            </a:r>
          </a:p>
        </p:txBody>
      </p:sp>
      <p:sp>
        <p:nvSpPr>
          <p:cNvPr id="4" name="灯片编号占位符 3"/>
          <p:cNvSpPr>
            <a:spLocks noGrp="1"/>
          </p:cNvSpPr>
          <p:nvPr>
            <p:ph type="sldNum" sz="quarter" idx="12"/>
          </p:nvPr>
        </p:nvSpPr>
        <p:spPr/>
        <p:txBody>
          <a:bodyPr/>
          <a:lstStyle>
            <a:lvl1pPr>
              <a:defRPr/>
            </a:lvl1pPr>
          </a:lstStyle>
          <a:p>
            <a:fld id="{4D201528-5B1D-4727-85B5-C2F5C0FBA7E2}"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r>
              <a:rPr lang="zh-CN" altLang="en-US"/>
              <a:t>可编辑课件</a:t>
            </a:r>
          </a:p>
        </p:txBody>
      </p:sp>
      <p:sp>
        <p:nvSpPr>
          <p:cNvPr id="7" name="灯片编号占位符 6"/>
          <p:cNvSpPr>
            <a:spLocks noGrp="1"/>
          </p:cNvSpPr>
          <p:nvPr>
            <p:ph type="sldNum" sz="quarter" idx="12"/>
          </p:nvPr>
        </p:nvSpPr>
        <p:spPr/>
        <p:txBody>
          <a:bodyPr/>
          <a:lstStyle>
            <a:lvl1pPr>
              <a:defRPr/>
            </a:lvl1pPr>
          </a:lstStyle>
          <a:p>
            <a:fld id="{C2FF9A1F-DBAD-4D0C-B747-C6A542622976}" type="slidenum">
              <a:rPr lang="zh-CN" altLang="en-US"/>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zh-CN" altLang="en-US"/>
          </a:p>
        </p:txBody>
      </p:sp>
      <p:sp>
        <p:nvSpPr>
          <p:cNvPr id="6" name="页脚占位符 5"/>
          <p:cNvSpPr>
            <a:spLocks noGrp="1"/>
          </p:cNvSpPr>
          <p:nvPr>
            <p:ph type="ftr" sz="quarter" idx="11"/>
          </p:nvPr>
        </p:nvSpPr>
        <p:spPr/>
        <p:txBody>
          <a:bodyPr/>
          <a:lstStyle>
            <a:lvl1pPr>
              <a:defRPr/>
            </a:lvl1pPr>
          </a:lstStyle>
          <a:p>
            <a:r>
              <a:rPr lang="zh-CN" altLang="en-US"/>
              <a:t>可编辑课件</a:t>
            </a:r>
          </a:p>
        </p:txBody>
      </p:sp>
      <p:sp>
        <p:nvSpPr>
          <p:cNvPr id="7" name="灯片编号占位符 6"/>
          <p:cNvSpPr>
            <a:spLocks noGrp="1"/>
          </p:cNvSpPr>
          <p:nvPr>
            <p:ph type="sldNum" sz="quarter" idx="12"/>
          </p:nvPr>
        </p:nvSpPr>
        <p:spPr/>
        <p:txBody>
          <a:bodyPr/>
          <a:lstStyle>
            <a:lvl1pPr>
              <a:defRPr/>
            </a:lvl1pPr>
          </a:lstStyle>
          <a:p>
            <a:fld id="{5BD26AFB-5158-4CF1-AEB7-2A1935B17582}" type="slidenum">
              <a:rPr lang="zh-CN" altLang="en-US"/>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r>
              <a:rPr lang="zh-CN" altLang="en-US"/>
              <a:t>可编辑课件</a:t>
            </a:r>
          </a:p>
        </p:txBody>
      </p:sp>
      <p:sp>
        <p:nvSpPr>
          <p:cNvPr id="6" name="灯片编号占位符 5"/>
          <p:cNvSpPr>
            <a:spLocks noGrp="1"/>
          </p:cNvSpPr>
          <p:nvPr>
            <p:ph type="sldNum" sz="quarter" idx="12"/>
          </p:nvPr>
        </p:nvSpPr>
        <p:spPr/>
        <p:txBody>
          <a:bodyPr/>
          <a:lstStyle>
            <a:lvl1pPr>
              <a:defRPr/>
            </a:lvl1pPr>
          </a:lstStyle>
          <a:p>
            <a:fld id="{F8922AEC-B632-405A-990A-DF1F3C6C098C}" type="slidenum">
              <a:rPr lang="zh-CN" altLang="en-US"/>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r>
              <a:rPr lang="zh-CN" altLang="en-US"/>
              <a:t>可编辑课件</a:t>
            </a:r>
          </a:p>
        </p:txBody>
      </p:sp>
      <p:sp>
        <p:nvSpPr>
          <p:cNvPr id="6" name="灯片编号占位符 5"/>
          <p:cNvSpPr>
            <a:spLocks noGrp="1"/>
          </p:cNvSpPr>
          <p:nvPr>
            <p:ph type="sldNum" sz="quarter" idx="12"/>
          </p:nvPr>
        </p:nvSpPr>
        <p:spPr/>
        <p:txBody>
          <a:bodyPr/>
          <a:lstStyle>
            <a:lvl1pPr>
              <a:defRPr/>
            </a:lvl1pPr>
          </a:lstStyle>
          <a:p>
            <a:fld id="{0ACA71C6-6D6C-42E3-9225-5CB443BE559B}"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lvl1pPr>
              <a:defRPr sz="3600" b="1">
                <a:latin typeface="楷体" pitchFamily="49" charset="-122"/>
                <a:ea typeface="楷体"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pic>
        <p:nvPicPr>
          <p:cNvPr id="6" name="图片 5"/>
          <p:cNvPicPr>
            <a:picLocks noChangeAspect="1"/>
          </p:cNvPicPr>
          <p:nvPr userDrawn="1"/>
        </p:nvPicPr>
        <p:blipFill>
          <a:blip r:embed="rId2"/>
          <a:stretch>
            <a:fillRect/>
          </a:stretch>
        </p:blipFill>
        <p:spPr>
          <a:xfrm>
            <a:off x="6635410" y="6288621"/>
            <a:ext cx="1969179" cy="43285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2022/9/20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2022/9/20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p:cNvPicPr>
            <a:picLocks noChangeAspect="1"/>
          </p:cNvPicPr>
          <p:nvPr userDrawn="1"/>
        </p:nvPicPr>
        <p:blipFill>
          <a:blip r:embed="rId13"/>
          <a:stretch>
            <a:fillRect/>
          </a:stretch>
        </p:blipFill>
        <p:spPr>
          <a:xfrm>
            <a:off x="7020272" y="6190723"/>
            <a:ext cx="1969179" cy="43285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ru-RU"/>
              <a:t>单击此处编辑母版标题样式</a:t>
            </a:r>
          </a:p>
        </p:txBody>
      </p:sp>
      <p:sp>
        <p:nvSpPr>
          <p:cNvPr id="1027" name="Rectangle 3"/>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zh-CN" altLang="en-US"/>
          </a:p>
        </p:txBody>
      </p:sp>
      <p:sp>
        <p:nvSpPr>
          <p:cNvPr id="1029" name="Rectangle 5"/>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r>
              <a:rPr lang="zh-CN" altLang="en-US"/>
              <a:t>可编辑课件</a:t>
            </a:r>
          </a:p>
        </p:txBody>
      </p:sp>
      <p:sp>
        <p:nvSpPr>
          <p:cNvPr id="1030" name="Rectangle 6"/>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4BFAD48-C176-4071-84E8-2CC7B9195838}"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18.jpeg"/><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guoguisuo@bit.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大数据系统开发</a:t>
            </a:r>
          </a:p>
        </p:txBody>
      </p:sp>
      <p:sp>
        <p:nvSpPr>
          <p:cNvPr id="3" name="副标题 2"/>
          <p:cNvSpPr>
            <a:spLocks noGrp="1"/>
          </p:cNvSpPr>
          <p:nvPr>
            <p:ph type="subTitle" idx="1"/>
          </p:nvPr>
        </p:nvSpPr>
        <p:spPr/>
        <p:txBody>
          <a:bodyPr>
            <a:normAutofit/>
          </a:bodyPr>
          <a:lstStyle/>
          <a:p>
            <a:r>
              <a:rPr lang="zh-CN" altLang="en-US" dirty="0"/>
              <a:t>郭贵锁</a:t>
            </a:r>
            <a:endParaRPr lang="en-US" altLang="zh-CN" dirty="0"/>
          </a:p>
          <a:p>
            <a:r>
              <a:rPr lang="zh-CN" altLang="en-US" dirty="0"/>
              <a:t>北京理工大学计算机学院</a:t>
            </a:r>
            <a:endParaRPr lang="en-US" altLang="zh-CN" dirty="0"/>
          </a:p>
          <a:p>
            <a:r>
              <a:rPr lang="en-US" altLang="zh-CN" dirty="0"/>
              <a:t>2022</a:t>
            </a:r>
            <a:r>
              <a:rPr lang="zh-CN" altLang="en-US" dirty="0"/>
              <a:t>年</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大数据时代</a:t>
            </a:r>
          </a:p>
        </p:txBody>
      </p:sp>
      <p:grpSp>
        <p:nvGrpSpPr>
          <p:cNvPr id="4" name="组合 23"/>
          <p:cNvGrpSpPr/>
          <p:nvPr/>
        </p:nvGrpSpPr>
        <p:grpSpPr>
          <a:xfrm>
            <a:off x="2266950" y="4724400"/>
            <a:ext cx="2305050" cy="288925"/>
            <a:chOff x="2195736" y="3861048"/>
            <a:chExt cx="2304256" cy="288032"/>
          </a:xfrm>
        </p:grpSpPr>
        <p:sp>
          <p:nvSpPr>
            <p:cNvPr id="5" name="右箭头 16"/>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6" name="TextBox 17"/>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200" kern="0">
                  <a:solidFill>
                    <a:srgbClr val="000000"/>
                  </a:solidFill>
                  <a:latin typeface="Gulim" pitchFamily="34" charset="-127"/>
                  <a:ea typeface="Gulim" pitchFamily="34" charset="-127"/>
                </a:rPr>
                <a:t>TB</a:t>
              </a:r>
            </a:p>
          </p:txBody>
        </p:sp>
        <p:sp>
          <p:nvSpPr>
            <p:cNvPr id="7" name="TextBox 18"/>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200" kern="0">
                  <a:solidFill>
                    <a:srgbClr val="000000"/>
                  </a:solidFill>
                  <a:latin typeface="Gulim" pitchFamily="34" charset="-127"/>
                  <a:ea typeface="Gulim" pitchFamily="34" charset="-127"/>
                </a:rPr>
                <a:t>PB</a:t>
              </a:r>
            </a:p>
          </p:txBody>
        </p:sp>
        <p:sp>
          <p:nvSpPr>
            <p:cNvPr id="8" name="TextBox 19"/>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200" kern="0">
                  <a:solidFill>
                    <a:srgbClr val="000000"/>
                  </a:solidFill>
                  <a:latin typeface="Gulim" pitchFamily="34" charset="-127"/>
                  <a:ea typeface="Gulim" pitchFamily="34" charset="-127"/>
                </a:rPr>
                <a:t>ZB</a:t>
              </a:r>
            </a:p>
          </p:txBody>
        </p:sp>
        <p:sp>
          <p:nvSpPr>
            <p:cNvPr id="9" name="TextBox 20"/>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200" kern="0">
                  <a:solidFill>
                    <a:srgbClr val="000000"/>
                  </a:solidFill>
                  <a:latin typeface="Gulim" pitchFamily="34" charset="-127"/>
                  <a:ea typeface="Gulim" pitchFamily="34" charset="-127"/>
                </a:rPr>
                <a:t>EB</a:t>
              </a:r>
            </a:p>
          </p:txBody>
        </p:sp>
        <p:sp>
          <p:nvSpPr>
            <p:cNvPr id="10" name="右箭头 21"/>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11" name="右箭头 22"/>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grpSp>
      <p:sp>
        <p:nvSpPr>
          <p:cNvPr id="12" name="TextBox 4"/>
          <p:cNvSpPr/>
          <p:nvPr/>
        </p:nvSpPr>
        <p:spPr>
          <a:xfrm>
            <a:off x="5003800" y="1989138"/>
            <a:ext cx="3964773" cy="82378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nSpc>
                <a:spcPct val="150000"/>
              </a:lnSpc>
            </a:pPr>
            <a:r>
              <a:rPr sz="1200" kern="0">
                <a:solidFill>
                  <a:srgbClr val="000000"/>
                </a:solidFill>
                <a:latin typeface="微软雅黑" pitchFamily="34" charset="-122"/>
                <a:ea typeface="微软雅黑" pitchFamily="34" charset="-122"/>
              </a:rPr>
              <a:t>大量新数据源得出现则导致了非结构化、半结构化数据爆发式得增长</a:t>
            </a:r>
          </a:p>
          <a:p>
            <a:endParaRPr sz="1200" kern="0">
              <a:solidFill>
                <a:srgbClr val="000000"/>
              </a:solidFill>
              <a:latin typeface="微软雅黑" pitchFamily="34" charset="-122"/>
              <a:ea typeface="微软雅黑" pitchFamily="34" charset="-122"/>
            </a:endParaRPr>
          </a:p>
        </p:txBody>
      </p:sp>
      <p:grpSp>
        <p:nvGrpSpPr>
          <p:cNvPr id="13" name="组合 35"/>
          <p:cNvGrpSpPr/>
          <p:nvPr/>
        </p:nvGrpSpPr>
        <p:grpSpPr>
          <a:xfrm>
            <a:off x="120650" y="1125538"/>
            <a:ext cx="9023350" cy="3960812"/>
            <a:chOff x="120265" y="1052735"/>
            <a:chExt cx="9023162" cy="3960397"/>
          </a:xfrm>
        </p:grpSpPr>
        <p:grpSp>
          <p:nvGrpSpPr>
            <p:cNvPr id="14" name="组合 14"/>
            <p:cNvGrpSpPr/>
            <p:nvPr/>
          </p:nvGrpSpPr>
          <p:grpSpPr>
            <a:xfrm>
              <a:off x="120265" y="1052735"/>
              <a:ext cx="9023162" cy="3960397"/>
              <a:chOff x="501908" y="2514600"/>
              <a:chExt cx="8399307" cy="1758019"/>
            </a:xfrm>
          </p:grpSpPr>
          <p:sp>
            <p:nvSpPr>
              <p:cNvPr id="17" name="五边形 2"/>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18" name="TextBox 4"/>
              <p:cNvSpPr/>
              <p:nvPr/>
            </p:nvSpPr>
            <p:spPr>
              <a:xfrm>
                <a:off x="825527" y="3601119"/>
                <a:ext cx="3417944" cy="5284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nSpc>
                    <a:spcPct val="150000"/>
                  </a:lnSpc>
                </a:pPr>
                <a:r>
                  <a:rPr sz="1200" kern="0">
                    <a:solidFill>
                      <a:srgbClr val="000000"/>
                    </a:solidFill>
                    <a:latin typeface="微软雅黑" pitchFamily="34" charset="-122"/>
                    <a:ea typeface="微软雅黑" pitchFamily="34" charset="-122"/>
                  </a:rPr>
                  <a:t>根据IDC 监测，人类产生的数据量正在呈指数级增长，大约每两年翻一番，这个速度在2020 年之前会继续保持下去。这意味着人类在最近两年产生的数据量相当于之前产生的全部数据量</a:t>
                </a:r>
                <a:endParaRPr lang="en-US" sz="1200" kern="0">
                  <a:solidFill>
                    <a:srgbClr val="000000"/>
                  </a:solidFill>
                  <a:latin typeface="微软雅黑" pitchFamily="34" charset="-122"/>
                  <a:ea typeface="微软雅黑" pitchFamily="34" charset="-122"/>
                </a:endParaRPr>
              </a:p>
            </p:txBody>
          </p:sp>
          <p:sp>
            <p:nvSpPr>
              <p:cNvPr id="19" name="TextBox 5"/>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2000" b="1" kern="0">
                    <a:solidFill>
                      <a:srgbClr val="000000"/>
                    </a:solidFill>
                    <a:latin typeface="微软雅黑" pitchFamily="34" charset="-122"/>
                    <a:ea typeface="微软雅黑" pitchFamily="34" charset="-122"/>
                  </a:rPr>
                  <a:t>数据量增加</a:t>
                </a:r>
                <a:endParaRPr lang="en-US" sz="2000" b="1" kern="0">
                  <a:solidFill>
                    <a:srgbClr val="000000"/>
                  </a:solidFill>
                  <a:latin typeface="微软雅黑" pitchFamily="34" charset="-122"/>
                  <a:ea typeface="微软雅黑" pitchFamily="34" charset="-122"/>
                </a:endParaRPr>
              </a:p>
            </p:txBody>
          </p:sp>
          <p:sp>
            <p:nvSpPr>
              <p:cNvPr id="20" name="燕尾形 6"/>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endParaRPr kern="0">
                  <a:solidFill>
                    <a:srgbClr val="FFFFFF"/>
                  </a:solidFill>
                  <a:latin typeface="微软雅黑" pitchFamily="34" charset="-122"/>
                  <a:ea typeface="微软雅黑" pitchFamily="34" charset="-122"/>
                </a:endParaRPr>
              </a:p>
            </p:txBody>
          </p:sp>
          <p:sp>
            <p:nvSpPr>
              <p:cNvPr id="21" name="矩形 7"/>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22" name="矩形 11"/>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23" name="TextBox 13"/>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2000" b="1" kern="0">
                    <a:solidFill>
                      <a:srgbClr val="000000"/>
                    </a:solidFill>
                    <a:latin typeface="微软雅黑" pitchFamily="34" charset="-122"/>
                    <a:ea typeface="微软雅黑" pitchFamily="34" charset="-122"/>
                  </a:rPr>
                  <a:t>数据结构日趋复杂</a:t>
                </a:r>
                <a:endParaRPr lang="en-US" sz="2000" b="1" kern="0">
                  <a:solidFill>
                    <a:srgbClr val="000000"/>
                  </a:solidFill>
                  <a:latin typeface="微软雅黑" pitchFamily="34" charset="-122"/>
                  <a:ea typeface="微软雅黑" pitchFamily="34" charset="-122"/>
                </a:endParaRPr>
              </a:p>
            </p:txBody>
          </p:sp>
        </p:grpSp>
        <p:pic>
          <p:nvPicPr>
            <p:cNvPr id="15" name="Picture 3"/>
            <p:cNvPicPr/>
            <p:nvPr/>
          </p:nvPicPr>
          <p:blipFill>
            <a:blip r:embed="rId2"/>
            <a:stretch>
              <a:fillRect/>
            </a:stretch>
          </p:blipFill>
          <p:spPr>
            <a:xfrm>
              <a:off x="316603" y="1912435"/>
              <a:ext cx="4139098" cy="1450696"/>
            </a:xfrm>
            <a:prstGeom prst="rect">
              <a:avLst/>
            </a:prstGeom>
            <a:noFill/>
            <a:ln>
              <a:miter lim="800000"/>
              <a:headEnd/>
              <a:tailEnd/>
            </a:ln>
          </p:spPr>
        </p:pic>
        <p:pic>
          <p:nvPicPr>
            <p:cNvPr id="16" name="Picture 53" descr="C:\Users\zhengge\Desktop\big-data.jpg"/>
            <p:cNvPicPr/>
            <p:nvPr/>
          </p:nvPicPr>
          <p:blipFill>
            <a:blip r:embed="rId3"/>
            <a:stretch>
              <a:fillRect/>
            </a:stretch>
          </p:blipFill>
          <p:spPr>
            <a:xfrm>
              <a:off x="6083658" y="2924831"/>
              <a:ext cx="2520280" cy="1889943"/>
            </a:xfrm>
            <a:prstGeom prst="rect">
              <a:avLst/>
            </a:prstGeom>
            <a:noFill/>
            <a:ln>
              <a:noFill/>
              <a:miter lim="800000"/>
              <a:headEnd/>
              <a:tailEnd/>
            </a:ln>
          </p:spPr>
        </p:pic>
      </p:grpSp>
      <p:grpSp>
        <p:nvGrpSpPr>
          <p:cNvPr id="24" name="组合 33"/>
          <p:cNvGrpSpPr/>
          <p:nvPr/>
        </p:nvGrpSpPr>
        <p:grpSpPr>
          <a:xfrm>
            <a:off x="539750" y="5300662"/>
            <a:ext cx="8424862" cy="1512888"/>
            <a:chOff x="499928" y="4528449"/>
            <a:chExt cx="8195953" cy="1412776"/>
          </a:xfrm>
        </p:grpSpPr>
        <p:sp>
          <p:nvSpPr>
            <p:cNvPr id="25" name="矩形 30"/>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26" name="五边形 31"/>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spcBef>
                  <a:spcPct val="50000"/>
                </a:spcBef>
              </a:pPr>
              <a:endParaRPr sz="1600" kern="0">
                <a:solidFill>
                  <a:srgbClr val="FFFFFF"/>
                </a:solidFill>
                <a:latin typeface="微软雅黑" pitchFamily="34" charset="-122"/>
                <a:ea typeface="微软雅黑" pitchFamily="34" charset="-122"/>
              </a:endParaRPr>
            </a:p>
          </p:txBody>
        </p:sp>
        <p:sp>
          <p:nvSpPr>
            <p:cNvPr id="27" name="矩形 32"/>
            <p:cNvSpPr/>
            <p:nvPr/>
          </p:nvSpPr>
          <p:spPr>
            <a:xfrm>
              <a:off x="1480336" y="4999281"/>
              <a:ext cx="6944943" cy="638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118745" indent="-118745">
                <a:spcBef>
                  <a:spcPts val="900"/>
                </a:spcBef>
                <a:buFont typeface="Wingdings" panose="05000000000000000000" pitchFamily="2" charset="2"/>
                <a:buChar char="§"/>
              </a:pPr>
              <a:r>
                <a:rPr sz="1400" b="1" kern="0">
                  <a:solidFill>
                    <a:srgbClr val="000000"/>
                  </a:solidFill>
                  <a:latin typeface="微软雅黑" pitchFamily="34" charset="-122"/>
                  <a:ea typeface="微软雅黑" pitchFamily="3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sz="1400" b="1" kern="0">
                  <a:solidFill>
                    <a:srgbClr val="000000"/>
                  </a:solidFill>
                  <a:latin typeface="微软雅黑" pitchFamily="34" charset="-122"/>
                  <a:ea typeface="微软雅黑" pitchFamily="34" charset="-122"/>
                </a:rPr>
                <a:t>大数据时代正在来临..</a:t>
              </a:r>
            </a:p>
          </p:txBody>
        </p:sp>
      </p:grpSp>
      <p:pic>
        <p:nvPicPr>
          <p:cNvPr id="28" name="Picture 51"/>
          <p:cNvPicPr/>
          <p:nvPr/>
        </p:nvPicPr>
        <p:blipFill>
          <a:blip r:embed="rId4"/>
          <a:stretch>
            <a:fillRect/>
          </a:stretch>
        </p:blipFill>
        <p:spPr>
          <a:xfrm>
            <a:off x="684212" y="5805488"/>
            <a:ext cx="719138" cy="946150"/>
          </a:xfrm>
          <a:prstGeom prst="rect">
            <a:avLst/>
          </a:prstGeom>
          <a:noFill/>
          <a:ln>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部署</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835982" cy="4464496"/>
          </a:xfr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lstStyle/>
          <a:p>
            <a:r>
              <a:rPr lang="en-US" altLang="zh-CN" dirty="0" err="1"/>
              <a:t>Flink</a:t>
            </a:r>
            <a:endParaRPr lang="zh-CN" altLang="en-US" dirty="0"/>
          </a:p>
        </p:txBody>
      </p:sp>
      <p:sp>
        <p:nvSpPr>
          <p:cNvPr id="11" name="副标题 10"/>
          <p:cNvSpPr>
            <a:spLocks noGrp="1"/>
          </p:cNvSpPr>
          <p:nvPr>
            <p:ph type="subTitle" idx="1"/>
          </p:nvPr>
        </p:nvSpPr>
        <p:spPr>
          <a:xfrm>
            <a:off x="1371600" y="3886200"/>
            <a:ext cx="6400800" cy="1775048"/>
          </a:xfrm>
        </p:spPr>
        <p:txBody>
          <a:bodyPr/>
          <a:lstStyle/>
          <a:p>
            <a:r>
              <a:rPr lang="en-US" altLang="zh-CN" dirty="0"/>
              <a:t>Stateful Computations </a:t>
            </a:r>
            <a:r>
              <a:rPr lang="en-US" altLang="zh-CN" dirty="0" err="1"/>
              <a:t>Engin</a:t>
            </a:r>
            <a:r>
              <a:rPr lang="en-US" altLang="zh-CN" dirty="0"/>
              <a:t> over Data Streams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28723"/>
            <a:ext cx="9144000" cy="3000553"/>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Flink</a:t>
            </a:r>
            <a:r>
              <a:rPr lang="zh-CN" altLang="en-US" dirty="0"/>
              <a:t>是什么</a:t>
            </a:r>
          </a:p>
        </p:txBody>
      </p:sp>
      <p:sp>
        <p:nvSpPr>
          <p:cNvPr id="4" name="内容占位符 3"/>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我们不能等到所有数据都到达再处理，因为输入是无限的，在任何时候输入都不会完成。处理无界数据通常要求以特定顺序摄取事件，以便能够推断结果的完整性。</a:t>
            </a:r>
          </a:p>
          <a:p>
            <a:r>
              <a:rPr lang="zh-CN" altLang="en-US" b="1" dirty="0"/>
              <a:t>有界流</a:t>
            </a:r>
            <a:r>
              <a:rPr lang="zh-CN" altLang="en-US" dirty="0"/>
              <a:t> 有定义流的开始，也有定义流的结束。有界流可以在摄取所有数据后再进行计算。有界流所有数据可以被排序，所以并不需要有序摄取。有界流处理通常被称为批处理</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647523"/>
            <a:ext cx="8229600" cy="1949896"/>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多场景的部署方式</a:t>
            </a:r>
          </a:p>
        </p:txBody>
      </p:sp>
      <p:sp>
        <p:nvSpPr>
          <p:cNvPr id="3" name="内容占位符 2"/>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数据的多种规模应用</a:t>
            </a:r>
          </a:p>
        </p:txBody>
      </p:sp>
      <p:sp>
        <p:nvSpPr>
          <p:cNvPr id="3" name="内容占位符 2"/>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充分利用内存的性能</a:t>
            </a:r>
          </a:p>
        </p:txBody>
      </p:sp>
      <p:sp>
        <p:nvSpPr>
          <p:cNvPr id="3" name="内容占位符 2"/>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err="1"/>
              <a:t>Flink</a:t>
            </a:r>
            <a:r>
              <a:rPr lang="en-US" altLang="zh-CN" dirty="0"/>
              <a:t> </a:t>
            </a:r>
            <a:r>
              <a:rPr lang="zh-CN" altLang="en-US" dirty="0"/>
              <a:t>在快手实时多维分析场景的应用</a:t>
            </a:r>
          </a:p>
        </p:txBody>
      </p:sp>
      <p:sp>
        <p:nvSpPr>
          <p:cNvPr id="5" name="副标题 4"/>
          <p:cNvSpPr>
            <a:spLocks noGrp="1"/>
          </p:cNvSpPr>
          <p:nvPr>
            <p:ph type="subTitle" idx="1"/>
          </p:nvPr>
        </p:nvSpPr>
        <p:spPr/>
        <p:txBody>
          <a:bodyPr/>
          <a:lstStyle/>
          <a:p>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a:t>
            </a:r>
            <a:r>
              <a:rPr lang="en-US" altLang="zh-CN" dirty="0"/>
              <a:t>4V</a:t>
            </a:r>
            <a:r>
              <a:rPr lang="zh-CN" altLang="en-US" dirty="0"/>
              <a:t>特征</a:t>
            </a:r>
          </a:p>
        </p:txBody>
      </p:sp>
      <p:sp>
        <p:nvSpPr>
          <p:cNvPr id="4" name="矩形 4"/>
          <p:cNvSpPr/>
          <p:nvPr/>
        </p:nvSpPr>
        <p:spPr>
          <a:xfrm>
            <a:off x="314953" y="6040968"/>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a:ln>
                  <a:noFill/>
                </a:ln>
                <a:solidFill>
                  <a:srgbClr val="000000"/>
                </a:solidFill>
                <a:effectLst/>
                <a:uLnTx/>
                <a:uFillTx/>
                <a:latin typeface="微软雅黑" pitchFamily="34" charset="-122"/>
                <a:ea typeface="微软雅黑" pitchFamily="34" charset="-122"/>
                <a:cs typeface="Arial" panose="020B0604020202020204"/>
              </a:rPr>
              <a:t>“大量化(Volume)、多样化(Variety)、快速化(Velocity)、价值密度低(Value)”就就是“大数据”得显著特征,或者说,只有具备这些特点得数据,才就是大数据。</a:t>
            </a:r>
          </a:p>
        </p:txBody>
      </p:sp>
      <p:grpSp>
        <p:nvGrpSpPr>
          <p:cNvPr id="5" name="矩形 2"/>
          <p:cNvGrpSpPr/>
          <p:nvPr/>
        </p:nvGrpSpPr>
        <p:grpSpPr>
          <a:xfrm>
            <a:off x="471488" y="1451248"/>
            <a:ext cx="2524125" cy="1376362"/>
            <a:chOff x="307" y="849"/>
            <a:chExt cx="1590" cy="867"/>
          </a:xfrm>
        </p:grpSpPr>
        <p:pic>
          <p:nvPicPr>
            <p:cNvPr id="6" name="矩形 2"/>
            <p:cNvPicPr/>
            <p:nvPr/>
          </p:nvPicPr>
          <p:blipFill>
            <a:blip r:embed="rId3"/>
            <a:stretch>
              <a:fillRect/>
            </a:stretch>
          </p:blipFill>
          <p:spPr>
            <a:xfrm>
              <a:off x="307" y="849"/>
              <a:ext cx="1590" cy="867"/>
            </a:xfrm>
            <a:prstGeom prst="rect">
              <a:avLst/>
            </a:prstGeom>
            <a:noFill/>
            <a:ln>
              <a:miter lim="800000"/>
              <a:headEnd/>
              <a:tailEnd/>
            </a:ln>
          </p:spPr>
        </p:pic>
        <p:sp>
          <p:nvSpPr>
            <p:cNvPr id="7" name="矩形 6"/>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r>
                <a:rPr sz="2400" kern="0">
                  <a:solidFill>
                    <a:srgbClr val="000000"/>
                  </a:solidFill>
                  <a:latin typeface="Calibri" pitchFamily="34" charset="0"/>
                  <a:ea typeface="黑体" panose="02010609060101010101" pitchFamily="2" charset="-122"/>
                </a:rPr>
                <a:t>体量Volume</a:t>
              </a:r>
            </a:p>
          </p:txBody>
        </p:sp>
      </p:grpSp>
      <p:grpSp>
        <p:nvGrpSpPr>
          <p:cNvPr id="8" name="矩形 3"/>
          <p:cNvGrpSpPr/>
          <p:nvPr/>
        </p:nvGrpSpPr>
        <p:grpSpPr>
          <a:xfrm>
            <a:off x="434975" y="2786335"/>
            <a:ext cx="2597150" cy="1382712"/>
            <a:chOff x="284" y="1690"/>
            <a:chExt cx="1636" cy="871"/>
          </a:xfrm>
        </p:grpSpPr>
        <p:pic>
          <p:nvPicPr>
            <p:cNvPr id="9" name="矩形 3"/>
            <p:cNvPicPr/>
            <p:nvPr/>
          </p:nvPicPr>
          <p:blipFill>
            <a:blip r:embed="rId4"/>
            <a:stretch>
              <a:fillRect/>
            </a:stretch>
          </p:blipFill>
          <p:spPr>
            <a:xfrm>
              <a:off x="284" y="1690"/>
              <a:ext cx="1636" cy="871"/>
            </a:xfrm>
            <a:prstGeom prst="rect">
              <a:avLst/>
            </a:prstGeom>
            <a:noFill/>
            <a:ln>
              <a:miter lim="800000"/>
              <a:headEnd/>
              <a:tailEnd/>
            </a:ln>
          </p:spPr>
        </p:pic>
        <p:sp>
          <p:nvSpPr>
            <p:cNvPr id="10" name="矩形 9"/>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r>
                <a:rPr sz="2400" kern="0">
                  <a:solidFill>
                    <a:srgbClr val="000000"/>
                  </a:solidFill>
                  <a:latin typeface="Calibri" pitchFamily="34" charset="0"/>
                  <a:ea typeface="黑体" panose="02010609060101010101" pitchFamily="2" charset="-122"/>
                </a:rPr>
                <a:t>多样性</a:t>
              </a:r>
              <a:r>
                <a:rPr lang="en-US" altLang="zh-TW" sz="2400" kern="0">
                  <a:solidFill>
                    <a:srgbClr val="000000"/>
                  </a:solidFill>
                  <a:latin typeface="Calibri" pitchFamily="34" charset="0"/>
                  <a:ea typeface="PMingLiU" pitchFamily="18" charset="-120"/>
                </a:rPr>
                <a:t>Variety</a:t>
              </a:r>
            </a:p>
          </p:txBody>
        </p:sp>
      </p:grpSp>
      <p:grpSp>
        <p:nvGrpSpPr>
          <p:cNvPr id="11" name="矩形 4"/>
          <p:cNvGrpSpPr/>
          <p:nvPr/>
        </p:nvGrpSpPr>
        <p:grpSpPr>
          <a:xfrm>
            <a:off x="434975" y="4151585"/>
            <a:ext cx="2597150" cy="1236662"/>
            <a:chOff x="284" y="2550"/>
            <a:chExt cx="1636" cy="779"/>
          </a:xfrm>
        </p:grpSpPr>
        <p:pic>
          <p:nvPicPr>
            <p:cNvPr id="12" name="矩形 4"/>
            <p:cNvPicPr/>
            <p:nvPr/>
          </p:nvPicPr>
          <p:blipFill>
            <a:blip r:embed="rId5"/>
            <a:stretch>
              <a:fillRect/>
            </a:stretch>
          </p:blipFill>
          <p:spPr>
            <a:xfrm>
              <a:off x="284" y="2550"/>
              <a:ext cx="1636" cy="779"/>
            </a:xfrm>
            <a:prstGeom prst="rect">
              <a:avLst/>
            </a:prstGeom>
            <a:noFill/>
            <a:ln>
              <a:miter lim="800000"/>
              <a:headEnd/>
              <a:tailEnd/>
            </a:ln>
          </p:spPr>
        </p:pic>
        <p:sp>
          <p:nvSpPr>
            <p:cNvPr id="13" name="矩形 12"/>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r>
                <a:rPr sz="2400" kern="0">
                  <a:solidFill>
                    <a:srgbClr val="000000"/>
                  </a:solidFill>
                  <a:latin typeface="Calibri" pitchFamily="34" charset="0"/>
                  <a:ea typeface="黑体" panose="02010609060101010101" pitchFamily="2" charset="-122"/>
                </a:rPr>
                <a:t>价值密度Value</a:t>
              </a:r>
            </a:p>
          </p:txBody>
        </p:sp>
      </p:grpSp>
      <p:grpSp>
        <p:nvGrpSpPr>
          <p:cNvPr id="14" name="矩形 5"/>
          <p:cNvGrpSpPr/>
          <p:nvPr/>
        </p:nvGrpSpPr>
        <p:grpSpPr>
          <a:xfrm>
            <a:off x="434975" y="5504135"/>
            <a:ext cx="2597150" cy="1165225"/>
            <a:chOff x="284" y="3402"/>
            <a:chExt cx="1636" cy="734"/>
          </a:xfrm>
        </p:grpSpPr>
        <p:pic>
          <p:nvPicPr>
            <p:cNvPr id="15" name="矩形 5"/>
            <p:cNvPicPr/>
            <p:nvPr/>
          </p:nvPicPr>
          <p:blipFill>
            <a:blip r:embed="rId6"/>
            <a:stretch>
              <a:fillRect/>
            </a:stretch>
          </p:blipFill>
          <p:spPr>
            <a:xfrm>
              <a:off x="284" y="3402"/>
              <a:ext cx="1636" cy="734"/>
            </a:xfrm>
            <a:prstGeom prst="rect">
              <a:avLst/>
            </a:prstGeom>
            <a:noFill/>
            <a:ln>
              <a:miter lim="800000"/>
              <a:headEnd/>
              <a:tailEnd/>
            </a:ln>
          </p:spPr>
        </p:pic>
        <p:sp>
          <p:nvSpPr>
            <p:cNvPr id="16" name="矩形 15"/>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algn="ctr"/>
              <a:r>
                <a:rPr sz="2400" kern="0" dirty="0">
                  <a:solidFill>
                    <a:srgbClr val="000000"/>
                  </a:solidFill>
                  <a:latin typeface="Calibri" pitchFamily="34" charset="0"/>
                  <a:ea typeface="黑体" panose="02010609060101010101" pitchFamily="2" charset="-122"/>
                </a:rPr>
                <a:t>速度</a:t>
              </a:r>
              <a:r>
                <a:rPr lang="en-US" altLang="zh-TW" sz="2400" kern="0" dirty="0">
                  <a:solidFill>
                    <a:srgbClr val="000000"/>
                  </a:solidFill>
                  <a:latin typeface="Calibri" pitchFamily="34" charset="0"/>
                  <a:ea typeface="PMingLiU" pitchFamily="18" charset="-120"/>
                </a:rPr>
                <a:t>Velocity</a:t>
              </a:r>
            </a:p>
          </p:txBody>
        </p:sp>
      </p:grpSp>
      <p:grpSp>
        <p:nvGrpSpPr>
          <p:cNvPr id="17" name="矩形 7"/>
          <p:cNvGrpSpPr/>
          <p:nvPr/>
        </p:nvGrpSpPr>
        <p:grpSpPr>
          <a:xfrm>
            <a:off x="2916238" y="2492648"/>
            <a:ext cx="5992812" cy="1841500"/>
            <a:chOff x="1847" y="1505"/>
            <a:chExt cx="3775" cy="1160"/>
          </a:xfrm>
        </p:grpSpPr>
        <p:pic>
          <p:nvPicPr>
            <p:cNvPr id="18" name="矩形 7"/>
            <p:cNvPicPr/>
            <p:nvPr/>
          </p:nvPicPr>
          <p:blipFill>
            <a:blip r:embed="rId7"/>
            <a:stretch>
              <a:fillRect/>
            </a:stretch>
          </p:blipFill>
          <p:spPr>
            <a:xfrm>
              <a:off x="1847" y="1505"/>
              <a:ext cx="3775" cy="1160"/>
            </a:xfrm>
            <a:prstGeom prst="rect">
              <a:avLst/>
            </a:prstGeom>
            <a:noFill/>
            <a:ln>
              <a:miter lim="800000"/>
              <a:headEnd/>
              <a:tailEnd/>
            </a:ln>
          </p:spPr>
        </p:pic>
        <p:sp>
          <p:nvSpPr>
            <p:cNvPr id="19" name="矩形 18"/>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endParaRPr kern="0">
                <a:solidFill>
                  <a:srgbClr val="000000"/>
                </a:solidFill>
                <a:latin typeface="Calibri" pitchFamily="34" charset="0"/>
                <a:ea typeface="黑体" panose="02010609060101010101" pitchFamily="2" charset="-122"/>
              </a:endParaRPr>
            </a:p>
            <a:p>
              <a:r>
                <a:rPr kern="0">
                  <a:solidFill>
                    <a:srgbClr val="000000"/>
                  </a:solidFill>
                  <a:latin typeface="Calibri" pitchFamily="34" charset="0"/>
                  <a:ea typeface="黑体" panose="02010609060101010101" pitchFamily="2" charset="-122"/>
                </a:rPr>
                <a:t>大数据的异构和多样性</a:t>
              </a:r>
            </a:p>
            <a:p>
              <a:r>
                <a:rPr kern="0">
                  <a:solidFill>
                    <a:srgbClr val="000000"/>
                  </a:solidFill>
                  <a:latin typeface="Calibri" pitchFamily="34" charset="0"/>
                  <a:ea typeface="黑体" panose="02010609060101010101" pitchFamily="2" charset="-122"/>
                </a:rPr>
                <a:t>很多不同形式（文本、图像、视频、机器数据）</a:t>
              </a:r>
            </a:p>
            <a:p>
              <a:r>
                <a:rPr kern="0">
                  <a:solidFill>
                    <a:srgbClr val="000000"/>
                  </a:solidFill>
                  <a:latin typeface="Calibri" pitchFamily="34" charset="0"/>
                  <a:ea typeface="黑体" panose="02010609060101010101" pitchFamily="2" charset="-122"/>
                </a:rPr>
                <a:t>无模式或者模式不明显</a:t>
              </a:r>
            </a:p>
            <a:p>
              <a:r>
                <a:rPr kern="0">
                  <a:solidFill>
                    <a:srgbClr val="000000"/>
                  </a:solidFill>
                  <a:latin typeface="Calibri" pitchFamily="34" charset="0"/>
                  <a:ea typeface="黑体" panose="02010609060101010101" pitchFamily="2" charset="-122"/>
                </a:rPr>
                <a:t>不连贯的语法或句义</a:t>
              </a:r>
            </a:p>
            <a:p>
              <a:endParaRPr kern="0">
                <a:solidFill>
                  <a:srgbClr val="000000"/>
                </a:solidFill>
                <a:latin typeface="Calibri" pitchFamily="34" charset="0"/>
                <a:ea typeface="黑体" panose="02010609060101010101" pitchFamily="2" charset="-122"/>
              </a:endParaRPr>
            </a:p>
          </p:txBody>
        </p:sp>
      </p:grpSp>
      <p:grpSp>
        <p:nvGrpSpPr>
          <p:cNvPr id="20" name="矩形 8"/>
          <p:cNvGrpSpPr/>
          <p:nvPr/>
        </p:nvGrpSpPr>
        <p:grpSpPr>
          <a:xfrm>
            <a:off x="2893814" y="3906317"/>
            <a:ext cx="5992812" cy="1839912"/>
            <a:chOff x="1847" y="2358"/>
            <a:chExt cx="3775" cy="1159"/>
          </a:xfrm>
        </p:grpSpPr>
        <p:pic>
          <p:nvPicPr>
            <p:cNvPr id="21" name="矩形 8"/>
            <p:cNvPicPr/>
            <p:nvPr/>
          </p:nvPicPr>
          <p:blipFill>
            <a:blip r:embed="rId7"/>
            <a:stretch>
              <a:fillRect/>
            </a:stretch>
          </p:blipFill>
          <p:spPr>
            <a:xfrm>
              <a:off x="1847" y="2358"/>
              <a:ext cx="3775" cy="1159"/>
            </a:xfrm>
            <a:prstGeom prst="rect">
              <a:avLst/>
            </a:prstGeom>
            <a:noFill/>
            <a:ln>
              <a:miter lim="800000"/>
              <a:headEnd/>
              <a:tailEnd/>
            </a:ln>
          </p:spPr>
        </p:pic>
        <p:sp>
          <p:nvSpPr>
            <p:cNvPr id="22" name="矩形 21"/>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endParaRPr kern="0">
                <a:solidFill>
                  <a:srgbClr val="000000"/>
                </a:solidFill>
                <a:latin typeface="Calibri" pitchFamily="34" charset="0"/>
                <a:ea typeface="黑体" panose="02010609060101010101" pitchFamily="2" charset="-122"/>
              </a:endParaRPr>
            </a:p>
            <a:p>
              <a:r>
                <a:rPr kern="0">
                  <a:solidFill>
                    <a:srgbClr val="000000"/>
                  </a:solidFill>
                  <a:latin typeface="Calibri" pitchFamily="34" charset="0"/>
                  <a:ea typeface="黑体" panose="02010609060101010101" pitchFamily="2" charset="-122"/>
                </a:rPr>
                <a:t>大量的不相关信息</a:t>
              </a:r>
            </a:p>
            <a:p>
              <a:r>
                <a:rPr kern="0">
                  <a:solidFill>
                    <a:srgbClr val="000000"/>
                  </a:solidFill>
                  <a:latin typeface="Calibri" pitchFamily="34" charset="0"/>
                  <a:ea typeface="黑体" panose="02010609060101010101" pitchFamily="2" charset="-122"/>
                </a:rPr>
                <a:t>对未来趋势与模式的可预测分析</a:t>
              </a:r>
            </a:p>
            <a:p>
              <a:r>
                <a:rPr kern="0">
                  <a:solidFill>
                    <a:srgbClr val="000000"/>
                  </a:solidFill>
                  <a:latin typeface="Calibri" pitchFamily="34" charset="0"/>
                  <a:ea typeface="黑体" panose="02010609060101010101" pitchFamily="2" charset="-122"/>
                </a:rPr>
                <a:t>深度复杂分析（机器学习、人工智能Vs传统商务智能(咨询、报告等）</a:t>
              </a:r>
            </a:p>
            <a:p>
              <a:endParaRPr kern="0">
                <a:solidFill>
                  <a:srgbClr val="000000"/>
                </a:solidFill>
                <a:latin typeface="Calibri" pitchFamily="34" charset="0"/>
                <a:ea typeface="黑体" panose="02010609060101010101" pitchFamily="2" charset="-122"/>
              </a:endParaRPr>
            </a:p>
          </p:txBody>
        </p:sp>
      </p:grpSp>
      <p:grpSp>
        <p:nvGrpSpPr>
          <p:cNvPr id="24" name="矩形 9"/>
          <p:cNvGrpSpPr/>
          <p:nvPr/>
        </p:nvGrpSpPr>
        <p:grpSpPr>
          <a:xfrm>
            <a:off x="2920802" y="5324747"/>
            <a:ext cx="5992812" cy="1554162"/>
            <a:chOff x="1759" y="3245"/>
            <a:chExt cx="3775" cy="979"/>
          </a:xfrm>
        </p:grpSpPr>
        <p:pic>
          <p:nvPicPr>
            <p:cNvPr id="25" name="矩形 9"/>
            <p:cNvPicPr/>
            <p:nvPr/>
          </p:nvPicPr>
          <p:blipFill>
            <a:blip r:embed="rId8"/>
            <a:stretch>
              <a:fillRect/>
            </a:stretch>
          </p:blipFill>
          <p:spPr>
            <a:xfrm>
              <a:off x="1759" y="3245"/>
              <a:ext cx="3775" cy="979"/>
            </a:xfrm>
            <a:prstGeom prst="rect">
              <a:avLst/>
            </a:prstGeom>
            <a:noFill/>
            <a:ln>
              <a:miter lim="800000"/>
              <a:headEnd/>
              <a:tailEnd/>
            </a:ln>
          </p:spPr>
        </p:pic>
        <p:sp>
          <p:nvSpPr>
            <p:cNvPr id="26" name="矩形 25"/>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endParaRPr kern="0" dirty="0">
                <a:solidFill>
                  <a:srgbClr val="000000"/>
                </a:solidFill>
                <a:latin typeface="Calibri" pitchFamily="34" charset="0"/>
                <a:ea typeface="黑体" panose="02010609060101010101" pitchFamily="2" charset="-122"/>
              </a:endParaRPr>
            </a:p>
            <a:p>
              <a:r>
                <a:rPr i="1" kern="0" dirty="0">
                  <a:solidFill>
                    <a:srgbClr val="000000"/>
                  </a:solidFill>
                  <a:latin typeface="Calibri" pitchFamily="34" charset="0"/>
                  <a:ea typeface="黑体" panose="02010609060101010101" pitchFamily="2" charset="-122"/>
                </a:rPr>
                <a:t>实时分析</a:t>
              </a:r>
              <a:r>
                <a:rPr kern="0" dirty="0">
                  <a:solidFill>
                    <a:srgbClr val="000000"/>
                  </a:solidFill>
                  <a:latin typeface="Calibri" pitchFamily="34" charset="0"/>
                  <a:ea typeface="黑体" panose="02010609060101010101" pitchFamily="2" charset="-122"/>
                </a:rPr>
                <a:t>而非批量式分析</a:t>
              </a:r>
            </a:p>
            <a:p>
              <a:r>
                <a:rPr kern="0" dirty="0">
                  <a:solidFill>
                    <a:srgbClr val="000000"/>
                  </a:solidFill>
                  <a:latin typeface="Calibri" pitchFamily="34" charset="0"/>
                  <a:ea typeface="黑体" panose="02010609060101010101" pitchFamily="2" charset="-122"/>
                </a:rPr>
                <a:t>数据输入、处理与丢弃</a:t>
              </a:r>
            </a:p>
            <a:p>
              <a:r>
                <a:rPr kern="0" dirty="0">
                  <a:solidFill>
                    <a:srgbClr val="000000"/>
                  </a:solidFill>
                  <a:latin typeface="Calibri" pitchFamily="34" charset="0"/>
                  <a:ea typeface="黑体" panose="02010609060101010101" pitchFamily="2" charset="-122"/>
                </a:rPr>
                <a:t>立竿见影而非事后见效</a:t>
              </a:r>
            </a:p>
            <a:p>
              <a:endParaRPr kern="0" dirty="0">
                <a:solidFill>
                  <a:srgbClr val="000000"/>
                </a:solidFill>
                <a:latin typeface="Calibri" pitchFamily="34" charset="0"/>
                <a:ea typeface="黑体" panose="02010609060101010101" pitchFamily="2" charset="-122"/>
              </a:endParaRPr>
            </a:p>
          </p:txBody>
        </p:sp>
      </p:grpSp>
      <p:grpSp>
        <p:nvGrpSpPr>
          <p:cNvPr id="27" name="矩形 6"/>
          <p:cNvGrpSpPr/>
          <p:nvPr/>
        </p:nvGrpSpPr>
        <p:grpSpPr>
          <a:xfrm>
            <a:off x="2934900" y="1151525"/>
            <a:ext cx="5992812" cy="1768475"/>
            <a:chOff x="1847" y="695"/>
            <a:chExt cx="3775" cy="1114"/>
          </a:xfrm>
        </p:grpSpPr>
        <p:pic>
          <p:nvPicPr>
            <p:cNvPr id="28" name="矩形 6"/>
            <p:cNvPicPr/>
            <p:nvPr/>
          </p:nvPicPr>
          <p:blipFill>
            <a:blip r:embed="rId9"/>
            <a:stretch>
              <a:fillRect/>
            </a:stretch>
          </p:blipFill>
          <p:spPr>
            <a:xfrm>
              <a:off x="1847" y="695"/>
              <a:ext cx="3775" cy="1114"/>
            </a:xfrm>
            <a:prstGeom prst="rect">
              <a:avLst/>
            </a:prstGeom>
            <a:noFill/>
            <a:ln>
              <a:miter lim="800000"/>
              <a:headEnd/>
              <a:tailEnd/>
            </a:ln>
          </p:spPr>
        </p:pic>
        <p:sp>
          <p:nvSpPr>
            <p:cNvPr id="29" name="矩形 28"/>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i="1" kern="0">
                  <a:solidFill>
                    <a:srgbClr val="000000"/>
                  </a:solidFill>
                  <a:latin typeface="Calibri" pitchFamily="34" charset="0"/>
                  <a:ea typeface="黑体" panose="02010609060101010101" pitchFamily="2" charset="-122"/>
                </a:rPr>
                <a:t>非结构化数据</a:t>
              </a:r>
              <a:r>
                <a:rPr kern="0">
                  <a:solidFill>
                    <a:srgbClr val="000000"/>
                  </a:solidFill>
                  <a:latin typeface="Calibri" pitchFamily="34" charset="0"/>
                  <a:ea typeface="黑体" panose="02010609060101010101" pitchFamily="2" charset="-122"/>
                </a:rPr>
                <a:t>的超大规模和增长</a:t>
              </a:r>
            </a:p>
            <a:p>
              <a:r>
                <a:rPr kern="0">
                  <a:solidFill>
                    <a:srgbClr val="000000"/>
                  </a:solidFill>
                  <a:latin typeface="Calibri" pitchFamily="34" charset="0"/>
                  <a:ea typeface="黑体" panose="02010609060101010101" pitchFamily="2" charset="-122"/>
                </a:rPr>
                <a:t>总数据量的80~90%</a:t>
              </a:r>
            </a:p>
            <a:p>
              <a:r>
                <a:rPr kern="0">
                  <a:solidFill>
                    <a:srgbClr val="000000"/>
                  </a:solidFill>
                  <a:latin typeface="Calibri" pitchFamily="34" charset="0"/>
                  <a:ea typeface="黑体" panose="02010609060101010101" pitchFamily="2" charset="-122"/>
                </a:rPr>
                <a:t>比结构化数据增长快10倍到50倍</a:t>
              </a:r>
            </a:p>
            <a:p>
              <a:r>
                <a:rPr kern="0">
                  <a:solidFill>
                    <a:srgbClr val="000000"/>
                  </a:solidFill>
                  <a:latin typeface="Calibri" pitchFamily="34" charset="0"/>
                  <a:ea typeface="黑体" panose="02010609060101010101" pitchFamily="2" charset="-122"/>
                </a:rPr>
                <a:t>是传统数据仓库的10倍到50倍</a:t>
              </a: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快手应用场景</a:t>
            </a:r>
          </a:p>
        </p:txBody>
      </p:sp>
      <p:pic>
        <p:nvPicPr>
          <p:cNvPr id="6" name="图片 5"/>
          <p:cNvPicPr>
            <a:picLocks noChangeAspect="1"/>
          </p:cNvPicPr>
          <p:nvPr/>
        </p:nvPicPr>
        <p:blipFill>
          <a:blip r:embed="rId3"/>
          <a:stretch>
            <a:fillRect/>
          </a:stretch>
        </p:blipFill>
        <p:spPr>
          <a:xfrm>
            <a:off x="561539" y="1124744"/>
            <a:ext cx="8020921" cy="4608512"/>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p:cNvPicPr>
            <a:picLocks noChangeAspect="1"/>
          </p:cNvPicPr>
          <p:nvPr/>
        </p:nvPicPr>
        <p:blipFill>
          <a:blip r:embed="rId2"/>
          <a:stretch>
            <a:fillRect/>
          </a:stretch>
        </p:blipFill>
        <p:spPr>
          <a:xfrm>
            <a:off x="1341984" y="260648"/>
            <a:ext cx="7129859" cy="5740379"/>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快手应用场景</a:t>
            </a:r>
          </a:p>
        </p:txBody>
      </p:sp>
      <p:pic>
        <p:nvPicPr>
          <p:cNvPr id="5" name="图片 4"/>
          <p:cNvPicPr>
            <a:picLocks noChangeAspect="1"/>
          </p:cNvPicPr>
          <p:nvPr/>
        </p:nvPicPr>
        <p:blipFill>
          <a:blip r:embed="rId3"/>
          <a:stretch>
            <a:fillRect/>
          </a:stretch>
        </p:blipFill>
        <p:spPr>
          <a:xfrm>
            <a:off x="97577" y="1556792"/>
            <a:ext cx="8597844" cy="2952328"/>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p:cNvPicPr>
            <a:picLocks noChangeAspect="1"/>
          </p:cNvPicPr>
          <p:nvPr/>
        </p:nvPicPr>
        <p:blipFill>
          <a:blip r:embed="rId3"/>
          <a:stretch>
            <a:fillRect/>
          </a:stretch>
        </p:blipFill>
        <p:spPr>
          <a:xfrm>
            <a:off x="704461" y="1412776"/>
            <a:ext cx="7982339" cy="4375413"/>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方案选型</a:t>
            </a:r>
          </a:p>
        </p:txBody>
      </p:sp>
      <p:pic>
        <p:nvPicPr>
          <p:cNvPr id="5" name="图片 4"/>
          <p:cNvPicPr>
            <a:picLocks noChangeAspect="1"/>
          </p:cNvPicPr>
          <p:nvPr/>
        </p:nvPicPr>
        <p:blipFill>
          <a:blip r:embed="rId3"/>
          <a:stretch>
            <a:fillRect/>
          </a:stretch>
        </p:blipFill>
        <p:spPr>
          <a:xfrm>
            <a:off x="269373" y="1628800"/>
            <a:ext cx="8605253" cy="3240360"/>
          </a:xfrm>
          <a:prstGeom prst="rect">
            <a:avLst/>
          </a:prstGeom>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方案设计</a:t>
            </a:r>
          </a:p>
        </p:txBody>
      </p:sp>
      <p:pic>
        <p:nvPicPr>
          <p:cNvPr id="5" name="图片 4"/>
          <p:cNvPicPr>
            <a:picLocks noChangeAspect="1"/>
          </p:cNvPicPr>
          <p:nvPr/>
        </p:nvPicPr>
        <p:blipFill>
          <a:blip r:embed="rId3"/>
          <a:stretch>
            <a:fillRect/>
          </a:stretch>
        </p:blipFill>
        <p:spPr>
          <a:xfrm>
            <a:off x="297884" y="1844824"/>
            <a:ext cx="8548231" cy="3168352"/>
          </a:xfrm>
          <a:prstGeom prst="rect">
            <a:avLst/>
          </a:prstGeom>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为什么要使用</a:t>
            </a:r>
            <a:r>
              <a:rPr lang="en-US" altLang="zh-CN" dirty="0"/>
              <a:t>Apache Storm</a:t>
            </a:r>
            <a:endParaRPr lang="zh-CN" altLang="en-US" dirty="0"/>
          </a:p>
        </p:txBody>
      </p:sp>
      <p:sp>
        <p:nvSpPr>
          <p:cNvPr id="6" name="内容占位符 5"/>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Storm</a:t>
            </a:r>
            <a:r>
              <a:rPr lang="zh-CN" altLang="en-US" dirty="0"/>
              <a:t>应用场景</a:t>
            </a:r>
          </a:p>
        </p:txBody>
      </p:sp>
      <p:sp>
        <p:nvSpPr>
          <p:cNvPr id="3" name="内容占位符 2"/>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大数据要解决的问题</a:t>
            </a:r>
          </a:p>
        </p:txBody>
      </p:sp>
      <p:sp>
        <p:nvSpPr>
          <p:cNvPr id="5" name="内容占位符 4"/>
          <p:cNvSpPr>
            <a:spLocks noGrp="1"/>
          </p:cNvSpPr>
          <p:nvPr>
            <p:ph idx="1"/>
          </p:nvPr>
        </p:nvSpPr>
        <p:spPr/>
        <p:txBody>
          <a:bodyPr/>
          <a:lstStyle/>
          <a:p>
            <a:endParaRPr lang="zh-CN" altLang="en-US" dirty="0"/>
          </a:p>
        </p:txBody>
      </p:sp>
      <p:sp>
        <p:nvSpPr>
          <p:cNvPr id="6" name="文字方塊 4"/>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a:r>
              <a:rPr lang="en-US" altLang="zh-TW" sz="2000" b="1" dirty="0">
                <a:solidFill>
                  <a:srgbClr val="000000"/>
                </a:solidFill>
                <a:latin typeface="Calibri" pitchFamily="34" charset="0"/>
                <a:ea typeface="標楷體"/>
              </a:rPr>
              <a:t>Variety</a:t>
            </a:r>
          </a:p>
          <a:p>
            <a:pPr marL="0" marR="0" lvl="0" indent="0" algn="ctr"/>
            <a:r>
              <a:rPr lang="zh-TW" altLang="en-US" sz="2000" b="1" dirty="0">
                <a:solidFill>
                  <a:srgbClr val="000000"/>
                </a:solidFill>
                <a:latin typeface="Calibri" pitchFamily="34" charset="0"/>
                <a:ea typeface="標楷體"/>
              </a:rPr>
              <a:t>多样</a:t>
            </a:r>
            <a:r>
              <a:rPr lang="zh-CN" altLang="en-US" sz="2000" b="1" dirty="0">
                <a:solidFill>
                  <a:srgbClr val="000000"/>
                </a:solidFill>
                <a:latin typeface="Calibri" pitchFamily="34" charset="0"/>
                <a:ea typeface="標楷體"/>
              </a:rPr>
              <a:t>性</a:t>
            </a:r>
            <a:endParaRPr lang="zh-TW" altLang="en-US" sz="2000" b="1" dirty="0">
              <a:solidFill>
                <a:srgbClr val="000000"/>
              </a:solidFill>
              <a:latin typeface="Calibri" pitchFamily="34" charset="0"/>
              <a:ea typeface="標楷體"/>
            </a:endParaRPr>
          </a:p>
        </p:txBody>
      </p:sp>
      <p:graphicFrame>
        <p:nvGraphicFramePr>
          <p:cNvPr id="8" name="資料庫圖表 11"/>
          <p:cNvGraphicFramePr/>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itchFamily="34" charset="0"/>
                <a:ea typeface="標楷體"/>
              </a:rPr>
              <a:t>Velocity</a:t>
            </a:r>
          </a:p>
          <a:p>
            <a:pPr marL="0" marR="0" lvl="0" indent="0" algn="ctr"/>
            <a:r>
              <a:rPr kumimoji="1" lang="zh-CN" altLang="en-US" sz="2000" b="1" dirty="0">
                <a:solidFill>
                  <a:srgbClr val="000000"/>
                </a:solidFill>
                <a:latin typeface="Calibri" pitchFamily="34" charset="0"/>
                <a:ea typeface="標楷體"/>
              </a:rPr>
              <a:t>速度</a:t>
            </a:r>
            <a:endParaRPr kumimoji="1" lang="zh-TW" altLang="en-US" sz="2000" b="1" dirty="0">
              <a:solidFill>
                <a:srgbClr val="000000"/>
              </a:solidFill>
              <a:latin typeface="Calibri" pitchFamily="34" charset="0"/>
              <a:ea typeface="標楷體"/>
            </a:endParaRPr>
          </a:p>
        </p:txBody>
      </p:sp>
      <p:sp>
        <p:nvSpPr>
          <p:cNvPr id="12" name="矩形 1"/>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p:cNvCxnSpPr/>
          <p:nvPr/>
        </p:nvCxnSpPr>
        <p:spPr>
          <a:xfrm>
            <a:off x="4410312" y="4350366"/>
            <a:ext cx="19758" cy="1867842"/>
          </a:xfrm>
          <a:prstGeom prst="line">
            <a:avLst/>
          </a:prstGeom>
          <a:noFill/>
          <a:ln w="38100">
            <a:solidFill>
              <a:srgbClr val="002060"/>
            </a:solidFill>
            <a:miter lim="800000"/>
            <a:tailEnd type="arrow"/>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Apache Kafka</a:t>
            </a:r>
            <a:endParaRPr lang="zh-CN" altLang="en-US" dirty="0"/>
          </a:p>
        </p:txBody>
      </p:sp>
      <p:sp>
        <p:nvSpPr>
          <p:cNvPr id="3" name="内容占位符 2"/>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p:cNvPicPr>
            <a:picLocks noChangeAspect="1"/>
          </p:cNvPicPr>
          <p:nvPr/>
        </p:nvPicPr>
        <p:blipFill>
          <a:blip r:embed="rId2"/>
          <a:stretch>
            <a:fillRect/>
          </a:stretch>
        </p:blipFill>
        <p:spPr>
          <a:xfrm>
            <a:off x="755576" y="3892934"/>
            <a:ext cx="7776864" cy="1799695"/>
          </a:xfrm>
          <a:prstGeom prst="rect">
            <a:avLst/>
          </a:prstGeom>
        </p:spPr>
      </p:pic>
      <p:pic>
        <p:nvPicPr>
          <p:cNvPr id="5" name="图片 4"/>
          <p:cNvPicPr>
            <a:picLocks noChangeAspect="1"/>
          </p:cNvPicPr>
          <p:nvPr/>
        </p:nvPicPr>
        <p:blipFill>
          <a:blip r:embed="rId3"/>
          <a:stretch>
            <a:fillRect/>
          </a:stretch>
        </p:blipFill>
        <p:spPr>
          <a:xfrm>
            <a:off x="467543" y="257047"/>
            <a:ext cx="1204064" cy="594412"/>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关系数据库</a:t>
            </a:r>
          </a:p>
        </p:txBody>
      </p:sp>
      <p:grpSp>
        <p:nvGrpSpPr>
          <p:cNvPr id="7" name="Group 78"/>
          <p:cNvGrpSpPr/>
          <p:nvPr/>
        </p:nvGrpSpPr>
        <p:grpSpPr bwMode="auto">
          <a:xfrm>
            <a:off x="6629673" y="2360612"/>
            <a:ext cx="1631950" cy="1155700"/>
            <a:chOff x="0" y="0"/>
            <a:chExt cx="1631768" cy="1540508"/>
          </a:xfrm>
        </p:grpSpPr>
        <p:pic>
          <p:nvPicPr>
            <p:cNvPr id="8" name="Picture 5" descr="IMG_6436"/>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itchFamily="2" charset="-122"/>
                  <a:ea typeface="华文仿宋" panose="02010600040101010101" pitchFamily="2" charset="-122"/>
                  <a:cs typeface="Arial" panose="020B0604020202020204"/>
                  <a:sym typeface="宋体" pitchFamily="2" charset="-122"/>
                </a:rPr>
                <a:t>虚拟数据库</a:t>
              </a:r>
            </a:p>
          </p:txBody>
        </p:sp>
        <p:pic>
          <p:nvPicPr>
            <p:cNvPr id="10" name="Picture 5" descr="IMG_6436"/>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itchFamily="2" charset="-122"/>
                  <a:ea typeface="华文仿宋" panose="02010600040101010101" pitchFamily="2" charset="-122"/>
                  <a:cs typeface="Arial" panose="020B0604020202020204"/>
                  <a:sym typeface="宋体" pitchFamily="2" charset="-122"/>
                </a:rPr>
                <a:t>信息管理系统（</a:t>
              </a:r>
              <a:r>
                <a:rPr lang="en-US" altLang="zh-CN" sz="1200" dirty="0">
                  <a:solidFill>
                    <a:srgbClr val="000000"/>
                  </a:solidFill>
                  <a:latin typeface="Calibri" pitchFamily="34" charset="0"/>
                  <a:ea typeface="华文仿宋" panose="02010600040101010101" pitchFamily="2" charset="-122"/>
                  <a:cs typeface="Arial" panose="020B0604020202020204"/>
                  <a:sym typeface="Calibri" pitchFamily="34" charset="0"/>
                </a:rPr>
                <a:t>HIS</a:t>
              </a:r>
              <a:r>
                <a:rPr lang="zh-CN" altLang="en-US" sz="1200" dirty="0">
                  <a:solidFill>
                    <a:srgbClr val="000000"/>
                  </a:solidFill>
                  <a:latin typeface="宋体" pitchFamily="2" charset="-122"/>
                  <a:ea typeface="华文仿宋" panose="02010600040101010101" pitchFamily="2" charset="-122"/>
                  <a:cs typeface="Arial" panose="020B0604020202020204"/>
                  <a:sym typeface="宋体" pitchFamily="2" charset="-122"/>
                </a:rPr>
                <a:t>）</a:t>
              </a:r>
            </a:p>
          </p:txBody>
        </p:sp>
        <p:pic>
          <p:nvPicPr>
            <p:cNvPr id="14" name="Picture 20" descr="http://www.dhc.com.cn/appdata/files/Image/%E4%B8%AD%E6%96%87%E7%89%88%E6%9C%AC/%E5%8D%8E%E4%BF%A1%E5%8C%BB%E9%99%A2%E7%AE%A1%E7%90%86%E7%B3%BB%E7%BB%9F-%E4%BA%A7%E5%93%81%E6%A6%82%E8%BF%B0.JP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p:cNvGrpSpPr/>
          <p:nvPr/>
        </p:nvGrpSpPr>
        <p:grpSpPr bwMode="auto">
          <a:xfrm>
            <a:off x="1059136" y="2341562"/>
            <a:ext cx="1752600" cy="1063625"/>
            <a:chOff x="0" y="0"/>
            <a:chExt cx="1752601" cy="1419999"/>
          </a:xfrm>
        </p:grpSpPr>
        <p:pic>
          <p:nvPicPr>
            <p:cNvPr id="16" name="Picture 36" descr="http://www.yeewe.com/uploads/200810/20098416514618777801.jpg"/>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itchFamily="2" charset="-122"/>
                  <a:ea typeface="华文仿宋" panose="02010600040101010101" pitchFamily="2" charset="-122"/>
                  <a:cs typeface="Arial" panose="020B0604020202020204"/>
                  <a:sym typeface="宋体" pitchFamily="2" charset="-122"/>
                </a:rPr>
                <a:t>电子病历</a:t>
              </a:r>
            </a:p>
          </p:txBody>
        </p:sp>
      </p:grpSp>
      <p:sp>
        <p:nvSpPr>
          <p:cNvPr id="18" name="日期占位符 43"/>
          <p:cNvSpPr>
            <a:spLocks noChangeArrowheads="1"/>
          </p:cNvSpPr>
          <p:nvPr/>
        </p:nvSpPr>
        <p:spPr bwMode="auto">
          <a:xfrm>
            <a:off x="536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fontAlgn="base">
              <a:spcBef>
                <a:spcPct val="0"/>
              </a:spcBef>
              <a:spcAft>
                <a:spcPct val="0"/>
              </a:spcAft>
              <a:buSzPct val="100000"/>
              <a:buFont typeface="Arial" panose="020B0604020202020204" pitchFamily="34" charset="0"/>
              <a:buNone/>
            </a:pPr>
            <a:fld id="{4566D09E-609D-4BE5-ABDA-DE59B474782F}" type="datetime1">
              <a:rPr lang="zh-CN" altLang="en-US" sz="1200" smtClean="0">
                <a:solidFill>
                  <a:srgbClr val="000000"/>
                </a:solidFill>
                <a:latin typeface="Garamond" panose="02020404030301010803" pitchFamily="18" charset="0"/>
                <a:ea typeface="华文仿宋" panose="02010600040101010101" pitchFamily="2" charset="-122"/>
                <a:cs typeface="Arial" panose="020B0604020202020204"/>
              </a:rPr>
              <a:t>2022/9/20</a:t>
            </a:fld>
            <a:endParaRPr lang="zh-CN" altLang="en-US" sz="1200">
              <a:solidFill>
                <a:srgbClr val="000000"/>
              </a:solidFill>
              <a:latin typeface="Garamond" panose="02020404030301010803" pitchFamily="18" charset="0"/>
              <a:ea typeface="华文仿宋" panose="02010600040101010101" pitchFamily="2" charset="-122"/>
              <a:cs typeface="Arial" panose="020B0604020202020204"/>
            </a:endParaRPr>
          </a:p>
        </p:txBody>
      </p:sp>
      <p:grpSp>
        <p:nvGrpSpPr>
          <p:cNvPr id="19" name="Group 90"/>
          <p:cNvGrpSpPr/>
          <p:nvPr/>
        </p:nvGrpSpPr>
        <p:grpSpPr bwMode="auto">
          <a:xfrm>
            <a:off x="878161" y="4932362"/>
            <a:ext cx="1587500" cy="1038225"/>
            <a:chOff x="0" y="0"/>
            <a:chExt cx="1586776" cy="1386313"/>
          </a:xfrm>
        </p:grpSpPr>
        <p:pic>
          <p:nvPicPr>
            <p:cNvPr id="20" name="Picture 3"/>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itchFamily="2" charset="-122"/>
                  <a:ea typeface="华文仿宋" panose="02010600040101010101" pitchFamily="2" charset="-122"/>
                  <a:cs typeface="Arial" panose="020B0604020202020204"/>
                  <a:sym typeface="宋体" pitchFamily="2" charset="-122"/>
                </a:rPr>
                <a:t>销售管理系统</a:t>
              </a:r>
            </a:p>
          </p:txBody>
        </p:sp>
        <p:pic>
          <p:nvPicPr>
            <p:cNvPr id="22" name="Picture 3"/>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panose="020B0604020202020204"/>
              </a:rPr>
              <a:t>13</a:t>
            </a:fld>
            <a:endParaRPr lang="en-US" altLang="zh-CN" sz="1200">
              <a:solidFill>
                <a:srgbClr val="000000"/>
              </a:solidFill>
              <a:latin typeface="Garamond" panose="02020404030301010803" pitchFamily="18" charset="0"/>
              <a:ea typeface="华文仿宋" panose="02010600040101010101" pitchFamily="2" charset="-122"/>
              <a:cs typeface="Arial" panose="020B0604020202020204"/>
            </a:endParaRPr>
          </a:p>
        </p:txBody>
      </p:sp>
      <p:grpSp>
        <p:nvGrpSpPr>
          <p:cNvPr id="24" name="Group 96"/>
          <p:cNvGrpSpPr/>
          <p:nvPr/>
        </p:nvGrpSpPr>
        <p:grpSpPr bwMode="auto">
          <a:xfrm>
            <a:off x="1625873" y="2840037"/>
            <a:ext cx="5867400" cy="2673350"/>
            <a:chOff x="0" y="0"/>
            <a:chExt cx="5867400" cy="3562350"/>
          </a:xfrm>
        </p:grpSpPr>
        <p:pic>
          <p:nvPicPr>
            <p:cNvPr id="25" name="Picture 6" descr="PostgreSQL 9.0.1"/>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panose="020B0604020202020204"/>
                <a:sym typeface="MS PGothic" panose="020B0600070205080204" pitchFamily="34" charset="-128"/>
              </a:endParaRPr>
            </a:p>
          </p:txBody>
        </p:sp>
        <p:pic>
          <p:nvPicPr>
            <p:cNvPr id="30" name="Picture 12" descr="http://thomaslarock.com/wp-content/uploads/2011/12/SQL-Server-2012.png?9d7bd4"/>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itchFamily="2" charset="-122"/>
                  <a:ea typeface="华文仿宋" panose="02010600040101010101" pitchFamily="2" charset="-122"/>
                  <a:cs typeface="Arial" panose="020B0604020202020204"/>
                  <a:sym typeface="宋体" pitchFamily="2" charset="-122"/>
                </a:rPr>
                <a:t>关系数据模型</a:t>
              </a:r>
            </a:p>
          </p:txBody>
        </p:sp>
      </p:grpSp>
      <p:sp>
        <p:nvSpPr>
          <p:cNvPr id="35" name="文本框 13342"/>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panose="020B0604020202020204"/>
              </a:rPr>
              <a:t>CRM客户关系管理</a:t>
            </a:r>
          </a:p>
        </p:txBody>
      </p:sp>
      <p:sp>
        <p:nvSpPr>
          <p:cNvPr id="36" name="文本框 13343"/>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panose="020B0604020202020204"/>
              </a:rPr>
              <a:t>实时监控平台</a:t>
            </a:r>
          </a:p>
        </p:txBody>
      </p:sp>
      <p:grpSp>
        <p:nvGrpSpPr>
          <p:cNvPr id="37" name="Group 109"/>
          <p:cNvGrpSpPr/>
          <p:nvPr/>
        </p:nvGrpSpPr>
        <p:grpSpPr bwMode="auto">
          <a:xfrm>
            <a:off x="3792811" y="2170112"/>
            <a:ext cx="1560512" cy="885825"/>
            <a:chOff x="0" y="0"/>
            <a:chExt cx="1560568" cy="1180654"/>
          </a:xfrm>
        </p:grpSpPr>
        <p:pic>
          <p:nvPicPr>
            <p:cNvPr id="38" name="Picture 3"/>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itchFamily="2" charset="-122"/>
                  <a:ea typeface="华文仿宋" panose="02010600040101010101" pitchFamily="2" charset="-122"/>
                  <a:cs typeface="Arial" panose="020B0604020202020204"/>
                  <a:sym typeface="宋体" pitchFamily="2" charset="-122"/>
                </a:rPr>
                <a:t>远程监护平台</a:t>
              </a:r>
            </a:p>
          </p:txBody>
        </p:sp>
      </p:grpSp>
      <p:pic>
        <p:nvPicPr>
          <p:cNvPr id="40" name="图片 13347"/>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页脚占位符 2"/>
          <p:cNvSpPr>
            <a:spLocks noGrp="1"/>
          </p:cNvSpPr>
          <p:nvPr>
            <p:ph type="ftr" sz="quarter" idx="11"/>
          </p:nvPr>
        </p:nvSpPr>
        <p:spPr/>
        <p:txBody>
          <a:bodyPr/>
          <a:lstStyle/>
          <a:p>
            <a:pPr fontAlgn="base">
              <a:spcBef>
                <a:spcPct val="0"/>
              </a:spcBef>
              <a:spcAft>
                <a:spcPct val="0"/>
              </a:spcAft>
              <a:buSzPct val="100000"/>
            </a:pPr>
            <a:r>
              <a:rPr lang="zh-CN" altLang="en-US">
                <a:solidFill>
                  <a:srgbClr val="000000"/>
                </a:solidFill>
                <a:latin typeface="Arial" panose="020B0604020202020204" pitchFamily="34" charset="0"/>
                <a:ea typeface="宋体" pitchFamily="2" charset="-122"/>
                <a:cs typeface="Arial" panose="020B0604020202020204"/>
              </a:rPr>
              <a:t>可编辑课件</a:t>
            </a:r>
          </a:p>
        </p:txBody>
      </p:sp>
      <p:sp>
        <p:nvSpPr>
          <p:cNvPr id="3" name="灯片编号占位符 3"/>
          <p:cNvSpPr>
            <a:spLocks noGrp="1"/>
          </p:cNvSpPr>
          <p:nvPr>
            <p:ph type="sldNum" sz="quarter" idx="12"/>
          </p:nvPr>
        </p:nvSpPr>
        <p:spPr/>
        <p:txBody>
          <a:bodyPr/>
          <a:lstStyle/>
          <a:p>
            <a:pPr fontAlgn="base">
              <a:spcBef>
                <a:spcPct val="0"/>
              </a:spcBef>
              <a:spcAft>
                <a:spcPct val="0"/>
              </a:spcAft>
              <a:buSzPct val="100000"/>
            </a:pPr>
            <a:fld id="{D3001DF2-9EB6-4B03-AE5F-189BB50EBB24}" type="slidenum">
              <a:rPr lang="zh-CN" altLang="en-US">
                <a:solidFill>
                  <a:srgbClr val="000000"/>
                </a:solidFill>
                <a:latin typeface="Arial" panose="020B0604020202020204" pitchFamily="34" charset="0"/>
                <a:ea typeface="宋体" pitchFamily="2" charset="-122"/>
                <a:cs typeface="Arial" panose="020B0604020202020204"/>
              </a:rPr>
              <a:t>14</a:t>
            </a:fld>
            <a:endParaRPr lang="zh-CN" altLang="en-US">
              <a:solidFill>
                <a:srgbClr val="000000"/>
              </a:solidFill>
              <a:latin typeface="Arial" panose="020B0604020202020204" pitchFamily="34" charset="0"/>
              <a:ea typeface="宋体" pitchFamily="2" charset="-122"/>
              <a:cs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p:cNvPicPr/>
          <p:nvPr/>
        </p:nvPicPr>
        <p:blipFill>
          <a:blip r:embed="rId2"/>
          <a:stretch>
            <a:fillRect/>
          </a:stretch>
        </p:blipFill>
        <p:spPr>
          <a:xfrm>
            <a:off x="6589332" y="5080745"/>
            <a:ext cx="1314450" cy="1057275"/>
          </a:xfrm>
          <a:prstGeom prst="rect">
            <a:avLst/>
          </a:prstGeom>
          <a:noFill/>
          <a:ln>
            <a:noFill/>
            <a:miter lim="800000"/>
            <a:headEnd/>
            <a:tailEnd/>
          </a:ln>
        </p:spPr>
      </p:pic>
      <p:sp>
        <p:nvSpPr>
          <p:cNvPr id="11" name="矩形 1"/>
          <p:cNvSpPr/>
          <p:nvPr/>
        </p:nvSpPr>
        <p:spPr>
          <a:xfrm>
            <a:off x="334260" y="1898800"/>
            <a:ext cx="4258382" cy="3661258"/>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285750" indent="-285750">
              <a:buFont typeface="Wingdings" panose="05000000000000000000" pitchFamily="2" charset="2"/>
              <a:buChar char="Ø"/>
            </a:pPr>
            <a:r>
              <a:rPr sz="1600" b="1" u="sng" kern="0">
                <a:solidFill>
                  <a:srgbClr val="000000"/>
                </a:solidFill>
                <a:latin typeface="微软雅黑" pitchFamily="34" charset="-122"/>
                <a:ea typeface="微软雅黑" pitchFamily="34" charset="-122"/>
              </a:rPr>
              <a:t>分析技术:</a:t>
            </a:r>
          </a:p>
          <a:p>
            <a:endParaRPr sz="1400" kern="0">
              <a:solidFill>
                <a:srgbClr val="000000"/>
              </a:solidFill>
              <a:latin typeface="微软雅黑" pitchFamily="34" charset="-122"/>
              <a:ea typeface="微软雅黑" pitchFamily="34" charset="-122"/>
            </a:endParaRPr>
          </a:p>
          <a:p>
            <a:pPr marL="285750" indent="-285750">
              <a:buFontTx/>
              <a:buChar char="•"/>
            </a:pPr>
            <a:r>
              <a:rPr sz="1400" kern="0">
                <a:solidFill>
                  <a:srgbClr val="000000"/>
                </a:solidFill>
                <a:latin typeface="微软雅黑" pitchFamily="34" charset="-122"/>
                <a:ea typeface="微软雅黑" pitchFamily="34" charset="-122"/>
              </a:rPr>
              <a:t>数据处理:自然语言处理技术</a:t>
            </a:r>
          </a:p>
          <a:p>
            <a:pPr marL="285750" indent="-285750">
              <a:buFontTx/>
              <a:buChar char="•"/>
            </a:pPr>
            <a:r>
              <a:rPr sz="1400" kern="0">
                <a:solidFill>
                  <a:srgbClr val="000000"/>
                </a:solidFill>
                <a:latin typeface="微软雅黑" pitchFamily="34" charset="-122"/>
                <a:ea typeface="微软雅黑" pitchFamily="34" charset="-122"/>
              </a:rPr>
              <a:t>统计与分析:A/B test; top N排行榜;地域占比;文本情感分析</a:t>
            </a:r>
          </a:p>
          <a:p>
            <a:pPr marL="285750" indent="-285750">
              <a:buFontTx/>
              <a:buChar char="•"/>
            </a:pPr>
            <a:r>
              <a:rPr sz="1400" kern="0">
                <a:solidFill>
                  <a:srgbClr val="000000"/>
                </a:solidFill>
                <a:latin typeface="微软雅黑" pitchFamily="34" charset="-122"/>
                <a:ea typeface="微软雅黑" pitchFamily="34" charset="-122"/>
              </a:rPr>
              <a:t>数据挖掘:关联规则分析;分类;聚类</a:t>
            </a:r>
          </a:p>
          <a:p>
            <a:pPr marL="285750" indent="-285750">
              <a:buFontTx/>
              <a:buChar char="•"/>
            </a:pPr>
            <a:r>
              <a:rPr sz="1400" kern="0">
                <a:solidFill>
                  <a:srgbClr val="000000"/>
                </a:solidFill>
                <a:latin typeface="微软雅黑" pitchFamily="34" charset="-122"/>
                <a:ea typeface="微软雅黑" pitchFamily="34" charset="-122"/>
              </a:rPr>
              <a:t>模型预测:预测模型;机器学习;建模仿真</a:t>
            </a:r>
          </a:p>
          <a:p>
            <a:endParaRPr sz="1600" kern="0">
              <a:solidFill>
                <a:srgbClr val="000000"/>
              </a:solidFill>
              <a:latin typeface="微软雅黑" pitchFamily="34" charset="-122"/>
              <a:ea typeface="微软雅黑" pitchFamily="34" charset="-122"/>
            </a:endParaRPr>
          </a:p>
          <a:p>
            <a:endParaRPr sz="1600" kern="0">
              <a:solidFill>
                <a:srgbClr val="000000"/>
              </a:solidFill>
              <a:latin typeface="微软雅黑" pitchFamily="34" charset="-122"/>
              <a:ea typeface="微软雅黑" pitchFamily="34" charset="-122"/>
            </a:endParaRPr>
          </a:p>
          <a:p>
            <a:endParaRPr sz="1600" kern="0">
              <a:solidFill>
                <a:srgbClr val="000000"/>
              </a:solidFill>
              <a:latin typeface="微软雅黑" pitchFamily="34" charset="-122"/>
              <a:ea typeface="微软雅黑" pitchFamily="34" charset="-122"/>
            </a:endParaRPr>
          </a:p>
          <a:p>
            <a:pPr marL="285750" indent="-285750">
              <a:buFont typeface="Wingdings" panose="05000000000000000000" pitchFamily="2" charset="2"/>
              <a:buChar char="Ø"/>
            </a:pPr>
            <a:r>
              <a:rPr sz="1600" b="1" u="sng" kern="0">
                <a:solidFill>
                  <a:srgbClr val="000000"/>
                </a:solidFill>
                <a:latin typeface="微软雅黑" pitchFamily="34" charset="-122"/>
                <a:ea typeface="微软雅黑" pitchFamily="34" charset="-122"/>
              </a:rPr>
              <a:t>大数据技术:</a:t>
            </a:r>
          </a:p>
          <a:p>
            <a:endParaRPr sz="1400" kern="0">
              <a:solidFill>
                <a:srgbClr val="000000"/>
              </a:solidFill>
              <a:latin typeface="微软雅黑" pitchFamily="34" charset="-122"/>
              <a:ea typeface="微软雅黑" pitchFamily="34" charset="-122"/>
            </a:endParaRPr>
          </a:p>
          <a:p>
            <a:pPr marL="285750" indent="-285750">
              <a:buFontTx/>
              <a:buChar char="•"/>
            </a:pPr>
            <a:r>
              <a:rPr sz="1400" kern="0">
                <a:solidFill>
                  <a:srgbClr val="000000"/>
                </a:solidFill>
                <a:latin typeface="微软雅黑" pitchFamily="34" charset="-122"/>
                <a:ea typeface="微软雅黑" pitchFamily="34" charset="-122"/>
              </a:rPr>
              <a:t>数据采集:ETL工具</a:t>
            </a:r>
          </a:p>
          <a:p>
            <a:pPr marL="285750" indent="-285750">
              <a:buFontTx/>
              <a:buChar char="•"/>
            </a:pPr>
            <a:r>
              <a:rPr sz="1400" kern="0">
                <a:solidFill>
                  <a:srgbClr val="000000"/>
                </a:solidFill>
                <a:latin typeface="微软雅黑" pitchFamily="34" charset="-122"/>
                <a:ea typeface="微软雅黑" pitchFamily="34" charset="-122"/>
              </a:rPr>
              <a:t>数据存取:关系数据库;NoSQL;SQL等</a:t>
            </a:r>
          </a:p>
          <a:p>
            <a:pPr marL="285750" indent="-285750">
              <a:buFontTx/>
              <a:buChar char="•"/>
            </a:pPr>
            <a:r>
              <a:rPr sz="1400" kern="0">
                <a:solidFill>
                  <a:srgbClr val="000000"/>
                </a:solidFill>
                <a:latin typeface="微软雅黑" pitchFamily="34" charset="-122"/>
                <a:ea typeface="微软雅黑" pitchFamily="34" charset="-122"/>
              </a:rPr>
              <a:t>基础架构支持:云存储;分布式文件系统等</a:t>
            </a:r>
          </a:p>
          <a:p>
            <a:pPr marL="285750" indent="-285750">
              <a:buFontTx/>
              <a:buChar char="•"/>
            </a:pPr>
            <a:r>
              <a:rPr sz="1400" kern="0">
                <a:solidFill>
                  <a:srgbClr val="000000"/>
                </a:solidFill>
                <a:latin typeface="微软雅黑" pitchFamily="34" charset="-122"/>
                <a:ea typeface="微软雅黑" pitchFamily="34" charset="-122"/>
              </a:rPr>
              <a:t>计算结果展现:云计算;标签云;关系图等</a:t>
            </a:r>
          </a:p>
        </p:txBody>
      </p:sp>
      <p:sp>
        <p:nvSpPr>
          <p:cNvPr id="12" name="矩形 3"/>
          <p:cNvSpPr/>
          <p:nvPr/>
        </p:nvSpPr>
        <p:spPr>
          <a:xfrm>
            <a:off x="4732404" y="1898800"/>
            <a:ext cx="4576572" cy="2257776"/>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285750" indent="-285750">
              <a:buFont typeface="Wingdings" panose="05000000000000000000" pitchFamily="2" charset="2"/>
              <a:buChar char="Ø"/>
            </a:pPr>
            <a:r>
              <a:rPr sz="1600" b="1" u="sng" kern="0">
                <a:solidFill>
                  <a:srgbClr val="000000"/>
                </a:solidFill>
                <a:latin typeface="微软雅黑" pitchFamily="34" charset="-122"/>
                <a:ea typeface="微软雅黑" pitchFamily="34" charset="-122"/>
              </a:rPr>
              <a:t>存储</a:t>
            </a:r>
          </a:p>
          <a:p>
            <a:endParaRPr sz="1400" kern="0">
              <a:solidFill>
                <a:srgbClr val="000000"/>
              </a:solidFill>
              <a:latin typeface="微软雅黑" pitchFamily="34" charset="-122"/>
              <a:ea typeface="微软雅黑" pitchFamily="34" charset="-122"/>
            </a:endParaRPr>
          </a:p>
          <a:p>
            <a:pPr marL="285750" indent="-285750">
              <a:buFontTx/>
              <a:buChar char="•"/>
            </a:pPr>
            <a:r>
              <a:rPr sz="1400" kern="0">
                <a:solidFill>
                  <a:srgbClr val="000000"/>
                </a:solidFill>
                <a:latin typeface="微软雅黑" pitchFamily="34" charset="-122"/>
                <a:ea typeface="微软雅黑" pitchFamily="34" charset="-122"/>
              </a:rPr>
              <a:t>结构化数据:</a:t>
            </a:r>
          </a:p>
          <a:p>
            <a:pPr marL="285750" indent="-285750">
              <a:buFont typeface="Wingdings" panose="05000000000000000000" pitchFamily="2" charset="2"/>
              <a:buChar char="p"/>
            </a:pPr>
            <a:r>
              <a:rPr sz="1400" kern="0">
                <a:solidFill>
                  <a:srgbClr val="000000"/>
                </a:solidFill>
                <a:latin typeface="微软雅黑" pitchFamily="34" charset="-122"/>
                <a:ea typeface="微软雅黑" pitchFamily="34" charset="-122"/>
              </a:rPr>
              <a:t>海量数据得查询、统计、更新等操作效率低</a:t>
            </a:r>
          </a:p>
          <a:p>
            <a:pPr marL="285750" indent="-285750">
              <a:buFontTx/>
              <a:buChar char="•"/>
            </a:pPr>
            <a:r>
              <a:rPr sz="1400" kern="0">
                <a:solidFill>
                  <a:srgbClr val="000000"/>
                </a:solidFill>
                <a:latin typeface="微软雅黑" pitchFamily="34" charset="-122"/>
                <a:ea typeface="微软雅黑" pitchFamily="34" charset="-122"/>
              </a:rPr>
              <a:t>非结构化数据</a:t>
            </a:r>
          </a:p>
          <a:p>
            <a:pPr marL="285750" indent="-285750">
              <a:buFont typeface="Wingdings" panose="05000000000000000000" pitchFamily="2" charset="2"/>
              <a:buChar char="p"/>
            </a:pPr>
            <a:r>
              <a:rPr sz="1400" kern="0">
                <a:solidFill>
                  <a:srgbClr val="000000"/>
                </a:solidFill>
                <a:latin typeface="微软雅黑" pitchFamily="34" charset="-122"/>
                <a:ea typeface="微软雅黑" pitchFamily="34" charset="-122"/>
              </a:rPr>
              <a:t>图片、视频、word、pdf、ppt等文件存储</a:t>
            </a:r>
          </a:p>
          <a:p>
            <a:pPr marL="285750" indent="-285750">
              <a:buFont typeface="Wingdings" panose="05000000000000000000" pitchFamily="2" charset="2"/>
              <a:buChar char="p"/>
            </a:pPr>
            <a:r>
              <a:rPr sz="1400" kern="0">
                <a:solidFill>
                  <a:srgbClr val="000000"/>
                </a:solidFill>
                <a:latin typeface="微软雅黑" pitchFamily="34" charset="-122"/>
                <a:ea typeface="微软雅黑" pitchFamily="34" charset="-122"/>
              </a:rPr>
              <a:t>不利于检索、查询与存储</a:t>
            </a:r>
          </a:p>
          <a:p>
            <a:pPr marL="285750" indent="-285750">
              <a:buFontTx/>
              <a:buChar char="•"/>
            </a:pPr>
            <a:r>
              <a:rPr sz="1400" kern="0">
                <a:solidFill>
                  <a:srgbClr val="000000"/>
                </a:solidFill>
                <a:latin typeface="微软雅黑" pitchFamily="34" charset="-122"/>
                <a:ea typeface="微软雅黑" pitchFamily="34" charset="-122"/>
              </a:rPr>
              <a:t>半结构化数据</a:t>
            </a:r>
          </a:p>
          <a:p>
            <a:pPr marL="285750" indent="-285750">
              <a:buFont typeface="Wingdings" panose="05000000000000000000" pitchFamily="2" charset="2"/>
              <a:buChar char="p"/>
            </a:pPr>
            <a:r>
              <a:rPr sz="1400" kern="0">
                <a:solidFill>
                  <a:srgbClr val="000000"/>
                </a:solidFill>
                <a:latin typeface="微软雅黑" pitchFamily="34" charset="-122"/>
                <a:ea typeface="微软雅黑" pitchFamily="34" charset="-122"/>
              </a:rPr>
              <a:t>转换为结构化存储</a:t>
            </a:r>
          </a:p>
          <a:p>
            <a:pPr marL="285750" indent="-285750">
              <a:buFont typeface="Wingdings" panose="05000000000000000000" pitchFamily="2" charset="2"/>
              <a:buChar char="p"/>
            </a:pPr>
            <a:r>
              <a:rPr sz="1400" kern="0">
                <a:solidFill>
                  <a:srgbClr val="000000"/>
                </a:solidFill>
                <a:latin typeface="微软雅黑" pitchFamily="34" charset="-122"/>
                <a:ea typeface="微软雅黑" pitchFamily="34" charset="-122"/>
              </a:rPr>
              <a:t>按照非结构化存储</a:t>
            </a:r>
          </a:p>
        </p:txBody>
      </p:sp>
      <p:sp>
        <p:nvSpPr>
          <p:cNvPr id="13" name="矩形 4"/>
          <p:cNvSpPr/>
          <p:nvPr/>
        </p:nvSpPr>
        <p:spPr>
          <a:xfrm>
            <a:off x="4567428" y="417634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285750" indent="-285750">
              <a:buFont typeface="Wingdings" panose="05000000000000000000" pitchFamily="2" charset="2"/>
              <a:buChar char="Ø"/>
            </a:pPr>
            <a:r>
              <a:rPr sz="1600" b="1" u="sng" kern="0">
                <a:solidFill>
                  <a:srgbClr val="000000"/>
                </a:solidFill>
                <a:latin typeface="微软雅黑" pitchFamily="34" charset="-122"/>
                <a:ea typeface="微软雅黑" pitchFamily="34" charset="-122"/>
              </a:rPr>
              <a:t>解决方案:</a:t>
            </a:r>
          </a:p>
          <a:p>
            <a:endParaRPr sz="1400" kern="0">
              <a:solidFill>
                <a:srgbClr val="000000"/>
              </a:solidFill>
              <a:latin typeface="微软雅黑" pitchFamily="34" charset="-122"/>
              <a:ea typeface="微软雅黑" pitchFamily="34" charset="-122"/>
            </a:endParaRPr>
          </a:p>
          <a:p>
            <a:pPr marL="285750" indent="-285750">
              <a:buFontTx/>
              <a:buChar char="•"/>
            </a:pPr>
            <a:r>
              <a:rPr sz="1400" kern="0">
                <a:solidFill>
                  <a:srgbClr val="000000"/>
                </a:solidFill>
                <a:latin typeface="微软雅黑" pitchFamily="34" charset="-122"/>
                <a:ea typeface="微软雅黑" pitchFamily="34" charset="-122"/>
              </a:rPr>
              <a:t>Hadoop(MapReduce技术)</a:t>
            </a:r>
          </a:p>
          <a:p>
            <a:pPr marL="285750" indent="-285750">
              <a:buFontTx/>
              <a:buChar char="•"/>
            </a:pPr>
            <a:r>
              <a:rPr sz="1400" kern="0">
                <a:solidFill>
                  <a:srgbClr val="000000"/>
                </a:solidFill>
                <a:latin typeface="微软雅黑" pitchFamily="34" charset="-122"/>
                <a:ea typeface="微软雅黑" pitchFamily="34" charset="-122"/>
              </a:rPr>
              <a:t>流计算(twitter得storm与yahoo！得S4)</a:t>
            </a:r>
          </a:p>
        </p:txBody>
      </p:sp>
      <p:graphicFrame>
        <p:nvGraphicFramePr>
          <p:cNvPr id="14" name="图示 5"/>
          <p:cNvGraphicFramePr/>
          <p:nvPr/>
        </p:nvGraphicFramePr>
        <p:xfrm>
          <a:off x="1276020" y="5630418"/>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txBox="1"/>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r>
              <a:rPr lang="zh-CN" altLang="en-US">
                <a:solidFill>
                  <a:srgbClr val="000000"/>
                </a:solidFill>
                <a:cs typeface="Arial" panose="020B0604020202020204"/>
              </a:rPr>
              <a:t>可编辑课件</a:t>
            </a:r>
          </a:p>
        </p:txBody>
      </p:sp>
      <p:sp>
        <p:nvSpPr>
          <p:cNvPr id="4" name="灯片编号占位符 3"/>
          <p:cNvSpPr txBox="1"/>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fld id="{588CADAC-F6BA-4065-91AB-1B16D502BC3E}" type="slidenum">
              <a:rPr lang="zh-CN" altLang="en-US" smtClean="0">
                <a:solidFill>
                  <a:srgbClr val="000000"/>
                </a:solidFill>
                <a:cs typeface="Arial" panose="020B0604020202020204"/>
              </a:rPr>
              <a:t>16</a:t>
            </a:fld>
            <a:endParaRPr lang="zh-CN" altLang="en-US">
              <a:solidFill>
                <a:srgbClr val="000000"/>
              </a:solidFill>
              <a:cs typeface="Arial" panose="020B0604020202020204"/>
            </a:endParaRPr>
          </a:p>
        </p:txBody>
      </p:sp>
      <p:sp>
        <p:nvSpPr>
          <p:cNvPr id="5" name="文本框 21505"/>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panose="020B0604020202020204"/>
              </a:rPr>
              <a:t>大数据系统 整体架构</a:t>
            </a:r>
          </a:p>
        </p:txBody>
      </p:sp>
      <p:pic>
        <p:nvPicPr>
          <p:cNvPr id="6" name="图片 21506" descr="大数据架构图"/>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大数据与云计算</a:t>
            </a:r>
          </a:p>
        </p:txBody>
      </p:sp>
      <p:pic>
        <p:nvPicPr>
          <p:cNvPr id="3"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5" y="1556792"/>
            <a:ext cx="8730109" cy="42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Hadoop</a:t>
            </a:r>
            <a:r>
              <a:rPr lang="zh-CN" altLang="en-US" dirty="0"/>
              <a:t>是什么？</a:t>
            </a:r>
          </a:p>
        </p:txBody>
      </p:sp>
      <p:sp>
        <p:nvSpPr>
          <p:cNvPr id="6" name="内容占位符 5"/>
          <p:cNvSpPr>
            <a:spLocks noGrp="1"/>
          </p:cNvSpPr>
          <p:nvPr>
            <p:ph idx="1"/>
          </p:nvPr>
        </p:nvSpPr>
        <p:spPr/>
        <p:txBody>
          <a:bodyPr/>
          <a:lstStyle/>
          <a:p>
            <a:r>
              <a:rPr lang="en-US" altLang="zh-CN" dirty="0"/>
              <a:t>Hadoop</a:t>
            </a:r>
            <a:r>
              <a:rPr lang="zh-CN" altLang="en-US" dirty="0"/>
              <a:t>是一个能够对大量数据进行分布式处理的软件框架。</a:t>
            </a:r>
            <a:endParaRPr lang="en-US" altLang="zh-CN" dirty="0"/>
          </a:p>
          <a:p>
            <a:r>
              <a:rPr lang="en-US" altLang="zh-CN" dirty="0"/>
              <a:t>Hadoop</a:t>
            </a:r>
            <a:r>
              <a:rPr lang="zh-CN" altLang="en-US" dirty="0"/>
              <a:t>是一个能够让用户轻松架构和使用的分布式计算平台。用户可以轻松地在</a:t>
            </a:r>
            <a:r>
              <a:rPr lang="en-US" altLang="zh-CN" dirty="0"/>
              <a:t>Hadoop</a:t>
            </a:r>
            <a:r>
              <a:rPr lang="zh-CN" altLang="en-US" dirty="0"/>
              <a:t>上开发和运行处理海量数据的应用程序。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起源</a:t>
            </a:r>
          </a:p>
        </p:txBody>
      </p:sp>
      <p:sp>
        <p:nvSpPr>
          <p:cNvPr id="3" name="内容占位符 2"/>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eaLnBrk="1" hangingPunct="1"/>
            <a:r>
              <a:rPr lang="zh-CN" altLang="en-US" dirty="0"/>
              <a:t>郭贵锁</a:t>
            </a:r>
          </a:p>
          <a:p>
            <a:pPr eaLnBrk="1" hangingPunct="1"/>
            <a:r>
              <a:rPr lang="en-US" altLang="zh-CN" dirty="0">
                <a:hlinkClick r:id="rId2"/>
              </a:rPr>
              <a:t>guoguisuo@bit.edu.cn</a:t>
            </a:r>
            <a:endParaRPr lang="en-US" altLang="zh-CN" dirty="0"/>
          </a:p>
          <a:p>
            <a:pPr eaLnBrk="1" hangingPunct="1"/>
            <a:r>
              <a:rPr lang="en-US" altLang="zh-CN" dirty="0"/>
              <a:t>QQ:932038419,</a:t>
            </a:r>
            <a:r>
              <a:rPr lang="zh-CN" altLang="en-US" dirty="0"/>
              <a:t>微信</a:t>
            </a:r>
            <a:r>
              <a:rPr lang="en-US" altLang="zh-CN" dirty="0"/>
              <a:t>: wanliu100</a:t>
            </a:r>
          </a:p>
          <a:p>
            <a:pPr eaLnBrk="1" hangingPunct="1"/>
            <a:r>
              <a:rPr lang="zh-CN" altLang="en-US" dirty="0"/>
              <a:t>电话：</a:t>
            </a:r>
            <a:r>
              <a:rPr lang="en-US" altLang="zh-CN" dirty="0"/>
              <a:t>18811530179</a:t>
            </a:r>
          </a:p>
          <a:p>
            <a:r>
              <a:rPr lang="zh-CN" altLang="en-US" dirty="0"/>
              <a:t>课程</a:t>
            </a:r>
            <a:r>
              <a:rPr lang="en-US" altLang="zh-CN" dirty="0"/>
              <a:t>QQ</a:t>
            </a:r>
            <a:r>
              <a:rPr lang="zh-CN" altLang="en-US" dirty="0"/>
              <a:t>群：大数据系统开发</a:t>
            </a:r>
            <a:r>
              <a:rPr lang="en-US" altLang="zh-CN" dirty="0"/>
              <a:t>2022,</a:t>
            </a:r>
            <a:r>
              <a:rPr lang="zh-CN" altLang="en-US" dirty="0"/>
              <a:t>群号：</a:t>
            </a:r>
            <a:r>
              <a:rPr lang="en-US" altLang="zh-CN" dirty="0"/>
              <a:t>465064903</a:t>
            </a: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Hadoop</a:t>
            </a:r>
            <a:r>
              <a:rPr lang="zh-CN" altLang="en-US" dirty="0"/>
              <a:t>的核心架构</a:t>
            </a:r>
          </a:p>
        </p:txBody>
      </p:sp>
      <p:sp>
        <p:nvSpPr>
          <p:cNvPr id="6" name="内容占位符 5"/>
          <p:cNvSpPr>
            <a:spLocks noGrp="1"/>
          </p:cNvSpPr>
          <p:nvPr>
            <p:ph idx="1"/>
          </p:nvPr>
        </p:nvSpPr>
        <p:spPr>
          <a:xfrm>
            <a:off x="457200" y="1158604"/>
            <a:ext cx="8229600" cy="1622324"/>
          </a:xfrm>
        </p:spPr>
        <p:txBody>
          <a:bodyPr/>
          <a:lstStyle/>
          <a:p>
            <a:r>
              <a:rPr lang="en-US" altLang="zh-CN" dirty="0"/>
              <a:t>Hadoop</a:t>
            </a:r>
            <a:r>
              <a:rPr lang="zh-CN" altLang="en-US" dirty="0"/>
              <a:t>的核心，就是</a:t>
            </a:r>
            <a:r>
              <a:rPr lang="en-US" altLang="zh-CN" dirty="0"/>
              <a:t>HDFS</a:t>
            </a:r>
            <a:r>
              <a:rPr lang="zh-CN" altLang="en-US" dirty="0"/>
              <a:t>和</a:t>
            </a:r>
            <a:r>
              <a:rPr lang="en-US" altLang="zh-CN" dirty="0"/>
              <a:t>MapReduce</a:t>
            </a:r>
            <a:r>
              <a:rPr lang="zh-CN" altLang="en-US" dirty="0"/>
              <a:t>。</a:t>
            </a:r>
            <a:r>
              <a:rPr lang="en-US" altLang="zh-CN" dirty="0"/>
              <a:t>HDFS</a:t>
            </a:r>
            <a:r>
              <a:rPr lang="zh-CN" altLang="en-US" dirty="0"/>
              <a:t>为海量数据提供了存储，而</a:t>
            </a:r>
            <a:r>
              <a:rPr lang="en-US" altLang="zh-CN" dirty="0"/>
              <a:t>MapReduce</a:t>
            </a:r>
            <a:r>
              <a:rPr lang="zh-CN" altLang="en-US" dirty="0"/>
              <a:t>为海量数据提供了计算框架。</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887300"/>
            <a:ext cx="5328592" cy="1837844"/>
          </a:xfrm>
          <a:prstGeom prst="rect">
            <a:avLst/>
          </a:prstGeom>
        </p:spPr>
      </p:pic>
      <p:sp>
        <p:nvSpPr>
          <p:cNvPr id="9" name="AutoShape 2" descr="Hadoop"/>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Had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4776306"/>
            <a:ext cx="2857500" cy="676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Hadoop</a:t>
            </a:r>
            <a:r>
              <a:rPr lang="zh-CN" altLang="en-US" dirty="0"/>
              <a:t>大数据处理的意义</a:t>
            </a:r>
          </a:p>
        </p:txBody>
      </p:sp>
      <p:sp>
        <p:nvSpPr>
          <p:cNvPr id="3" name="内容占位符 2"/>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的分布式架构，将大数据处理引擎尽可能的靠近存储，对例如像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Hadoop2.0</a:t>
            </a:r>
            <a:endParaRPr lang="zh-CN" altLang="en-US" dirty="0"/>
          </a:p>
        </p:txBody>
      </p:sp>
      <p:sp>
        <p:nvSpPr>
          <p:cNvPr id="3" name="内容占位符 2"/>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72" y="2465299"/>
            <a:ext cx="8046533" cy="249210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生态圈</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71" y="1448780"/>
            <a:ext cx="8486657" cy="39604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Hadoop</a:t>
            </a:r>
            <a:r>
              <a:rPr lang="zh-CN" altLang="en-US" dirty="0"/>
              <a:t>生态圈</a:t>
            </a:r>
          </a:p>
        </p:txBody>
      </p:sp>
      <p:sp>
        <p:nvSpPr>
          <p:cNvPr id="5" name="页脚占位符 2"/>
          <p:cNvSpPr txBox="1"/>
          <p:nvPr/>
        </p:nvSpPr>
        <p:spPr bwMode="auto">
          <a:xfrm>
            <a:off x="3264024" y="5818882"/>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r>
              <a:rPr lang="zh-CN" altLang="en-US">
                <a:solidFill>
                  <a:srgbClr val="000000"/>
                </a:solidFill>
                <a:cs typeface="Arial" panose="020B0604020202020204"/>
              </a:rPr>
              <a:t>可编辑课件</a:t>
            </a:r>
          </a:p>
        </p:txBody>
      </p:sp>
      <p:sp>
        <p:nvSpPr>
          <p:cNvPr id="6" name="灯片编号占位符 3"/>
          <p:cNvSpPr txBox="1"/>
          <p:nvPr/>
        </p:nvSpPr>
        <p:spPr bwMode="auto">
          <a:xfrm>
            <a:off x="6693024" y="5818882"/>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itchFamily="2" charset="-122"/>
                <a:cs typeface="+mn-cs"/>
              </a:defRPr>
            </a:lvl9pPr>
          </a:lstStyle>
          <a:p>
            <a:fld id="{6D4A3E72-3096-45F2-97D9-36106874F39A}" type="slidenum">
              <a:rPr lang="zh-CN" altLang="en-US" smtClean="0">
                <a:solidFill>
                  <a:srgbClr val="000000"/>
                </a:solidFill>
                <a:cs typeface="Arial" panose="020B0604020202020204"/>
              </a:rPr>
              <a:t>24</a:t>
            </a:fld>
            <a:endParaRPr lang="zh-CN" altLang="en-US">
              <a:solidFill>
                <a:srgbClr val="000000"/>
              </a:solidFill>
              <a:cs typeface="Arial" panose="020B0604020202020204"/>
            </a:endParaRPr>
          </a:p>
        </p:txBody>
      </p:sp>
      <p:pic>
        <p:nvPicPr>
          <p:cNvPr id="7" name="图片 3"/>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717032"/>
            <a:ext cx="5273675" cy="247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17411"/>
          <p:cNvSpPr>
            <a:spLocks noChangeArrowheads="1"/>
          </p:cNvSpPr>
          <p:nvPr/>
        </p:nvSpPr>
        <p:spPr bwMode="auto">
          <a:xfrm>
            <a:off x="179512" y="1792982"/>
            <a:ext cx="9083675" cy="201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itchFamily="2" charset="-122"/>
              </a:defRPr>
            </a:lvl1pPr>
            <a:lvl2pPr>
              <a:defRPr>
                <a:solidFill>
                  <a:schemeClr val="tx1"/>
                </a:solidFill>
                <a:latin typeface="Arial" panose="020B0604020202020204" pitchFamily="34" charset="0"/>
                <a:ea typeface="宋体" pitchFamily="2" charset="-122"/>
              </a:defRPr>
            </a:lvl2pPr>
            <a:lvl3pPr>
              <a:defRPr>
                <a:solidFill>
                  <a:schemeClr val="tx1"/>
                </a:solidFill>
                <a:latin typeface="Arial" panose="020B0604020202020204" pitchFamily="34" charset="0"/>
                <a:ea typeface="宋体" pitchFamily="2" charset="-122"/>
              </a:defRPr>
            </a:lvl3pPr>
            <a:lvl4pPr>
              <a:defRPr>
                <a:solidFill>
                  <a:schemeClr val="tx1"/>
                </a:solidFill>
                <a:latin typeface="Arial" panose="020B0604020202020204" pitchFamily="34" charset="0"/>
                <a:ea typeface="宋体" pitchFamily="2" charset="-122"/>
              </a:defRPr>
            </a:lvl4pPr>
            <a:lvl5pPr>
              <a:defRPr>
                <a:solidFill>
                  <a:schemeClr val="tx1"/>
                </a:solidFill>
                <a:latin typeface="Arial" panose="020B0604020202020204" pitchFamily="34" charset="0"/>
                <a:ea typeface="宋体"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itchFamily="2" charset="-122"/>
              </a:defRPr>
            </a:lvl9pPr>
          </a:lstStyle>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panose="020B0604020202020204"/>
              </a:rPr>
              <a:t>开源Apache项目，灵感来源于Google的三篇论文：BigTable、MapReduce、GFS；</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panose="020B0604020202020204"/>
              </a:rPr>
              <a:t>Hadoop核心组件包括：</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panose="020B0604020202020204"/>
              </a:rPr>
              <a:t>	-分布式文件系统（</a:t>
            </a:r>
            <a:r>
              <a:rPr lang="zh-CN" altLang="en-US" b="1" dirty="0">
                <a:solidFill>
                  <a:srgbClr val="FF0000"/>
                </a:solidFill>
                <a:ea typeface="华文仿宋" panose="02010600040101010101" pitchFamily="2" charset="-122"/>
                <a:cs typeface="Arial" panose="020B0604020202020204"/>
              </a:rPr>
              <a:t>HDFS</a:t>
            </a:r>
            <a:r>
              <a:rPr lang="zh-CN" altLang="en-US" dirty="0">
                <a:solidFill>
                  <a:srgbClr val="000000"/>
                </a:solidFill>
                <a:ea typeface="华文仿宋" panose="02010600040101010101" pitchFamily="2" charset="-122"/>
                <a:cs typeface="Arial" panose="020B0604020202020204"/>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panose="020B0604020202020204"/>
              </a:rPr>
              <a:t>	-分布式数据库存储系统（</a:t>
            </a:r>
            <a:r>
              <a:rPr lang="zh-CN" altLang="en-US" b="1" dirty="0">
                <a:solidFill>
                  <a:srgbClr val="FF0000"/>
                </a:solidFill>
                <a:ea typeface="华文仿宋" panose="02010600040101010101" pitchFamily="2" charset="-122"/>
                <a:cs typeface="Arial" panose="020B0604020202020204"/>
              </a:rPr>
              <a:t>Hbase</a:t>
            </a:r>
            <a:r>
              <a:rPr lang="zh-CN" altLang="en-US" dirty="0">
                <a:solidFill>
                  <a:srgbClr val="000000"/>
                </a:solidFill>
                <a:ea typeface="华文仿宋" panose="02010600040101010101" pitchFamily="2" charset="-122"/>
                <a:cs typeface="Arial" panose="020B0604020202020204"/>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panose="020B0604020202020204"/>
              </a:rPr>
              <a:t>	-分布式计算构架（</a:t>
            </a:r>
            <a:r>
              <a:rPr lang="zh-CN" altLang="en-US" b="1" dirty="0">
                <a:solidFill>
                  <a:srgbClr val="FF0000"/>
                </a:solidFill>
                <a:ea typeface="华文仿宋" panose="02010600040101010101" pitchFamily="2" charset="-122"/>
                <a:cs typeface="Arial" panose="020B0604020202020204"/>
              </a:rPr>
              <a:t>MapReduce</a:t>
            </a:r>
            <a:r>
              <a:rPr lang="zh-CN" altLang="en-US" dirty="0">
                <a:solidFill>
                  <a:srgbClr val="000000"/>
                </a:solidFill>
                <a:ea typeface="华文仿宋" panose="02010600040101010101" pitchFamily="2" charset="-122"/>
                <a:cs typeface="Arial" panose="020B0604020202020204"/>
              </a:rPr>
              <a:t>）</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panose="020B0604020202020204"/>
              </a:rPr>
              <a:t>使用Java编写</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panose="020B0604020202020204"/>
              </a:rPr>
              <a:t>运行平台：Linux</a:t>
            </a:r>
          </a:p>
        </p:txBody>
      </p:sp>
      <p:pic>
        <p:nvPicPr>
          <p:cNvPr id="9" name="图片 1741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187" y="2120007"/>
            <a:ext cx="3625850" cy="407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a:t>
            </a:r>
            <a:r>
              <a:rPr lang="zh-CN" altLang="en-US" dirty="0"/>
              <a:t>的优点</a:t>
            </a:r>
          </a:p>
        </p:txBody>
      </p:sp>
      <p:sp>
        <p:nvSpPr>
          <p:cNvPr id="3" name="内容占位符 2"/>
          <p:cNvSpPr>
            <a:spLocks noGrp="1"/>
          </p:cNvSpPr>
          <p:nvPr>
            <p:ph idx="1"/>
          </p:nvPr>
        </p:nvSpPr>
        <p:spPr/>
        <p:txBody>
          <a:bodyPr>
            <a:normAutofit fontScale="92500"/>
          </a:bodyPr>
          <a:lstStyle/>
          <a:p>
            <a:r>
              <a:rPr lang="zh-CN" altLang="en-US" b="1" dirty="0"/>
              <a:t>高可靠性</a:t>
            </a:r>
            <a:r>
              <a:rPr lang="zh-CN" altLang="en-US" dirty="0"/>
              <a:t>。</a:t>
            </a:r>
            <a:r>
              <a:rPr lang="en-US" altLang="zh-CN" dirty="0"/>
              <a:t>Hadoop</a:t>
            </a:r>
            <a:r>
              <a:rPr lang="zh-CN" altLang="en-US" dirty="0"/>
              <a:t>按位存储和处理数据的能力值得人们信赖</a:t>
            </a:r>
            <a:r>
              <a:rPr lang="en-US" altLang="zh-CN" dirty="0"/>
              <a:t>  </a:t>
            </a:r>
            <a:r>
              <a:rPr lang="zh-CN" altLang="en-US" dirty="0"/>
              <a:t>。</a:t>
            </a:r>
          </a:p>
          <a:p>
            <a:r>
              <a:rPr lang="zh-CN" altLang="en-US" b="1" dirty="0"/>
              <a:t>高扩展性</a:t>
            </a:r>
            <a:r>
              <a:rPr lang="zh-CN" altLang="en-US" dirty="0"/>
              <a:t>。</a:t>
            </a:r>
            <a:r>
              <a:rPr lang="en-US" altLang="zh-CN" dirty="0"/>
              <a:t>Hadoop</a:t>
            </a:r>
            <a:r>
              <a:rPr lang="zh-CN" altLang="en-US" dirty="0"/>
              <a:t>是在可用的计算机集簇间分配数据并完成计算任务的，这些集簇可以方便地扩展到数以千计的节点中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高容错性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。与一体机、商用数据仓库以及</a:t>
            </a:r>
            <a:r>
              <a:rPr lang="en-US" altLang="zh-CN" dirty="0"/>
              <a:t>QlikView</a:t>
            </a:r>
            <a:r>
              <a:rPr lang="zh-CN" altLang="en-US" dirty="0"/>
              <a:t>、</a:t>
            </a:r>
            <a:r>
              <a:rPr lang="en-US" altLang="zh-CN" dirty="0" err="1"/>
              <a:t>Yonghong</a:t>
            </a:r>
            <a:r>
              <a:rPr lang="en-US" altLang="zh-CN" dirty="0"/>
              <a:t> Z-Suite</a:t>
            </a:r>
            <a:r>
              <a:rPr lang="zh-CN" altLang="en-US" dirty="0"/>
              <a:t>等数据集市相比，</a:t>
            </a:r>
            <a:r>
              <a:rPr lang="en-US" altLang="zh-CN" dirty="0"/>
              <a:t>Hadoop</a:t>
            </a:r>
            <a:r>
              <a:rPr lang="zh-CN" altLang="en-US" dirty="0"/>
              <a:t>是开源的，项目的软件成本因此会大大降低 </a:t>
            </a:r>
            <a:r>
              <a:rPr lang="en-US" altLang="zh-CN" dirty="0"/>
              <a:t>  </a:t>
            </a:r>
            <a:r>
              <a:rPr lang="zh-CN" altLang="en-US" dirty="0"/>
              <a:t>。</a:t>
            </a:r>
            <a:endParaRPr lang="en-US" altLang="zh-CN"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发展现状</a:t>
            </a:r>
          </a:p>
        </p:txBody>
      </p:sp>
      <p:sp>
        <p:nvSpPr>
          <p:cNvPr id="3" name="内容占位符 2"/>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HDFS</a:t>
            </a:r>
            <a:endParaRPr lang="zh-CN" altLang="en-US" dirty="0"/>
          </a:p>
        </p:txBody>
      </p:sp>
      <p:sp>
        <p:nvSpPr>
          <p:cNvPr id="3" name="内容占位符 2"/>
          <p:cNvSpPr>
            <a:spLocks noGrp="1"/>
          </p:cNvSpPr>
          <p:nvPr>
            <p:ph idx="1"/>
          </p:nvPr>
        </p:nvSpPr>
        <p:spPr/>
        <p:txBody>
          <a:bodyPr>
            <a:normAutofit/>
          </a:bodyPr>
          <a:lstStyle/>
          <a:p>
            <a:r>
              <a:rPr lang="en-US" altLang="zh-CN" dirty="0"/>
              <a:t>Hadoop</a:t>
            </a:r>
            <a:r>
              <a:rPr lang="zh-CN" altLang="en-US" dirty="0"/>
              <a:t>分布式文件系统</a:t>
            </a:r>
            <a:r>
              <a:rPr lang="en-US" altLang="zh-CN" dirty="0"/>
              <a:t>(HDFS)</a:t>
            </a:r>
            <a:r>
              <a:rPr lang="zh-CN" altLang="en-US" dirty="0"/>
              <a:t>是指被设计成适合运行在通用硬件</a:t>
            </a:r>
            <a:r>
              <a:rPr lang="en-US" altLang="zh-CN" dirty="0"/>
              <a:t>(commodity hardware)</a:t>
            </a:r>
            <a:r>
              <a:rPr lang="zh-CN" altLang="en-US" dirty="0"/>
              <a:t>上的分布式文件系统（</a:t>
            </a:r>
            <a:r>
              <a:rPr lang="en-US" altLang="zh-CN" dirty="0"/>
              <a:t>Distributed File System</a:t>
            </a:r>
            <a:r>
              <a:rPr lang="zh-CN" altLang="en-US" dirty="0"/>
              <a:t>）。</a:t>
            </a:r>
            <a:endParaRPr lang="en-US" altLang="zh-CN" dirty="0"/>
          </a:p>
          <a:p>
            <a:r>
              <a:rPr lang="en-US" altLang="zh-CN" dirty="0"/>
              <a:t>HDFS</a:t>
            </a:r>
            <a:r>
              <a:rPr lang="zh-CN" altLang="en-US" dirty="0"/>
              <a:t>在最开始是作为</a:t>
            </a:r>
            <a:r>
              <a:rPr lang="en-US" altLang="zh-CN" dirty="0"/>
              <a:t>Apache </a:t>
            </a:r>
            <a:r>
              <a:rPr lang="en-US" altLang="zh-CN" dirty="0" err="1"/>
              <a:t>Nutch</a:t>
            </a:r>
            <a:r>
              <a:rPr lang="zh-CN" altLang="en-US" dirty="0"/>
              <a:t>搜索引擎项目的基础架构而开发的。</a:t>
            </a:r>
            <a:endParaRPr lang="en-US" altLang="zh-CN" dirty="0"/>
          </a:p>
          <a:p>
            <a:r>
              <a:rPr lang="en-US" altLang="zh-CN" dirty="0"/>
              <a:t>HDFS</a:t>
            </a:r>
            <a:r>
              <a:rPr lang="zh-CN" altLang="en-US" dirty="0"/>
              <a:t>是</a:t>
            </a:r>
            <a:r>
              <a:rPr lang="en-US" altLang="zh-CN" dirty="0"/>
              <a:t>Apache Hadoop Core</a:t>
            </a:r>
            <a:r>
              <a:rPr lang="zh-CN" altLang="en-US" dirty="0"/>
              <a:t>项目的一部分。</a:t>
            </a:r>
            <a:endParaRPr lang="en-US" altLang="zh-CN" dirty="0"/>
          </a:p>
          <a:p>
            <a:r>
              <a:rPr lang="en-US" altLang="zh-CN" dirty="0"/>
              <a:t>HDFS</a:t>
            </a:r>
            <a:r>
              <a:rPr lang="zh-CN" altLang="en-US" dirty="0"/>
              <a:t>是用</a:t>
            </a:r>
            <a:r>
              <a:rPr lang="en-US" altLang="zh-CN" dirty="0"/>
              <a:t>Java</a:t>
            </a:r>
            <a:r>
              <a:rPr lang="zh-CN" altLang="en-US" dirty="0"/>
              <a:t>编写的，任何支持</a:t>
            </a:r>
            <a:r>
              <a:rPr lang="en-US" altLang="zh-CN" dirty="0"/>
              <a:t>Java</a:t>
            </a:r>
            <a:r>
              <a:rPr lang="zh-CN" altLang="en-US" dirty="0"/>
              <a:t>的机器都可以部署</a:t>
            </a:r>
            <a:r>
              <a:rPr lang="en-US" altLang="zh-CN" dirty="0"/>
              <a:t>HDFS</a:t>
            </a:r>
            <a:r>
              <a:rPr lang="zh-CN" altLang="en-US"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目标（</a:t>
            </a:r>
            <a:r>
              <a:rPr lang="en-US" altLang="zh-CN" dirty="0"/>
              <a:t>1/3)</a:t>
            </a:r>
            <a:endParaRPr lang="zh-CN" altLang="en-US" dirty="0"/>
          </a:p>
        </p:txBody>
      </p:sp>
      <p:sp>
        <p:nvSpPr>
          <p:cNvPr id="3" name="内容占位符 2"/>
          <p:cNvSpPr>
            <a:spLocks noGrp="1"/>
          </p:cNvSpPr>
          <p:nvPr>
            <p:ph idx="1"/>
          </p:nvPr>
        </p:nvSpPr>
        <p:spPr/>
        <p:txBody>
          <a:bodyPr>
            <a:normAutofit/>
          </a:bodyPr>
          <a:lstStyle/>
          <a:p>
            <a:r>
              <a:rPr lang="zh-CN" altLang="en-US" dirty="0"/>
              <a:t>硬件故障</a:t>
            </a:r>
            <a:endParaRPr lang="en-US" altLang="zh-CN" dirty="0"/>
          </a:p>
          <a:p>
            <a:pPr lvl="1"/>
            <a:r>
              <a:rPr lang="zh-CN" altLang="en-US" dirty="0"/>
              <a:t>硬件故障是常态，而不是异常。整个</a:t>
            </a:r>
            <a:r>
              <a:rPr lang="en-US" altLang="zh-CN" dirty="0"/>
              <a:t>HDFS</a:t>
            </a:r>
            <a:r>
              <a:rPr lang="zh-CN" altLang="en-US" dirty="0"/>
              <a:t>系统将由数百或数千个存储着文件数据片段的服务器组成。实际上它里面有非常巨大的组成部分，每一个组成部分都很可能出现故障，这就意味着</a:t>
            </a:r>
            <a:r>
              <a:rPr lang="en-US" altLang="zh-CN" dirty="0"/>
              <a:t>HDFS</a:t>
            </a:r>
            <a:r>
              <a:rPr lang="zh-CN" altLang="en-US" dirty="0"/>
              <a:t>里的总是有一些部件是失效的，因此，故障的检测和自动快速恢复是</a:t>
            </a:r>
            <a:r>
              <a:rPr lang="en-US" altLang="zh-CN" dirty="0"/>
              <a:t>HDFS</a:t>
            </a:r>
            <a:r>
              <a:rPr lang="zh-CN" altLang="en-US" dirty="0"/>
              <a:t>一个很核心的设计目标。</a:t>
            </a:r>
            <a:endParaRPr lang="en-US" altLang="zh-CN" dirty="0"/>
          </a:p>
          <a:p>
            <a:r>
              <a:rPr lang="zh-CN" altLang="en-US" dirty="0"/>
              <a:t>流式数据访问</a:t>
            </a:r>
            <a:endParaRPr lang="en-US" altLang="zh-CN" dirty="0"/>
          </a:p>
          <a:p>
            <a:pPr lvl="1"/>
            <a:r>
              <a:rPr lang="zh-CN" altLang="en-US" dirty="0"/>
              <a:t>运行在</a:t>
            </a:r>
            <a:r>
              <a:rPr lang="en-US" altLang="zh-CN" dirty="0"/>
              <a:t>HDFS</a:t>
            </a:r>
            <a:r>
              <a:rPr lang="zh-CN" altLang="en-US" dirty="0"/>
              <a:t>之上的应用程序必须流式地访问数据集，这些不是运行在普通文件系统之上的普通应用。</a:t>
            </a:r>
            <a:r>
              <a:rPr lang="en-US" altLang="zh-CN" dirty="0"/>
              <a:t>HDFS</a:t>
            </a:r>
            <a:r>
              <a:rPr lang="zh-CN" altLang="en-US" dirty="0"/>
              <a:t>被设计成适合批量处理的，而不是用户交互式的。重点是在数据吞吐量，而不是数据访问的反应时间，</a:t>
            </a:r>
            <a:r>
              <a:rPr lang="en-US" altLang="zh-CN" dirty="0"/>
              <a:t>POSIX</a:t>
            </a:r>
            <a:r>
              <a:rPr lang="zh-CN" altLang="en-US" dirty="0"/>
              <a:t>（可移植操作系统接口）的很多硬性需求对于</a:t>
            </a:r>
            <a:r>
              <a:rPr lang="en-US" altLang="zh-CN" dirty="0"/>
              <a:t>HDFS</a:t>
            </a:r>
            <a:r>
              <a:rPr lang="zh-CN" altLang="en-US" dirty="0"/>
              <a:t>应用都是非必须的，去掉</a:t>
            </a:r>
            <a:r>
              <a:rPr lang="en-US" altLang="zh-CN" dirty="0"/>
              <a:t>POSIX</a:t>
            </a:r>
            <a:r>
              <a:rPr lang="zh-CN" altLang="en-US" dirty="0"/>
              <a:t>一小部分关键语义可以获得更好的数据吞吐率。</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目标</a:t>
            </a:r>
            <a:r>
              <a:rPr lang="en-US" altLang="zh-CN" dirty="0"/>
              <a:t>(2/3)</a:t>
            </a:r>
            <a:endParaRPr lang="zh-CN" altLang="en-US" dirty="0"/>
          </a:p>
        </p:txBody>
      </p:sp>
      <p:sp>
        <p:nvSpPr>
          <p:cNvPr id="3" name="内容占位符 2"/>
          <p:cNvSpPr>
            <a:spLocks noGrp="1"/>
          </p:cNvSpPr>
          <p:nvPr>
            <p:ph idx="1"/>
          </p:nvPr>
        </p:nvSpPr>
        <p:spPr/>
        <p:txBody>
          <a:bodyPr>
            <a:normAutofit/>
          </a:bodyPr>
          <a:lstStyle/>
          <a:p>
            <a:r>
              <a:rPr lang="zh-CN" altLang="en-US" dirty="0"/>
              <a:t>大数据集</a:t>
            </a:r>
            <a:endParaRPr lang="en-US" altLang="zh-CN" dirty="0"/>
          </a:p>
          <a:p>
            <a:pPr lvl="1"/>
            <a:r>
              <a:rPr lang="zh-CN" altLang="en-US" dirty="0"/>
              <a:t>运行在</a:t>
            </a:r>
            <a:r>
              <a:rPr lang="en-US" altLang="zh-CN" dirty="0"/>
              <a:t>HDFS</a:t>
            </a:r>
            <a:r>
              <a:rPr lang="zh-CN" altLang="en-US" dirty="0"/>
              <a:t>之上的程序有很大量的数据集。典型的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被调整成支持大文件。它应该提供很高的聚合数据带宽，一个集群中支持数百个节点，一个集群中还应该支持千万级别的文件。</a:t>
            </a:r>
            <a:endParaRPr lang="en-US" altLang="zh-CN" dirty="0"/>
          </a:p>
          <a:p>
            <a:r>
              <a:rPr lang="zh-CN" altLang="en-US" dirty="0"/>
              <a:t>简单一致性模型</a:t>
            </a:r>
            <a:endParaRPr lang="en-US" altLang="zh-CN" dirty="0"/>
          </a:p>
          <a:p>
            <a:pPr lvl="1"/>
            <a:r>
              <a:rPr lang="zh-CN" altLang="en-US" dirty="0"/>
              <a:t>大部分的</a:t>
            </a:r>
            <a:r>
              <a:rPr lang="en-US" altLang="zh-CN" dirty="0"/>
              <a:t>HDFS</a:t>
            </a:r>
            <a:r>
              <a:rPr lang="zh-CN" altLang="en-US" dirty="0"/>
              <a:t>程序对文件操作需要的是一次写多次读的操作模式。一个文件一旦创建、写入、关闭之后就不需要修改了。这个假定简单化了数据一致的问题，并使高吞吐量的数据访问变得可能。一个</a:t>
            </a:r>
            <a:r>
              <a:rPr lang="en-US" altLang="zh-CN" dirty="0"/>
              <a:t>Map-Reduce</a:t>
            </a:r>
            <a:r>
              <a:rPr lang="zh-CN" altLang="en-US" dirty="0"/>
              <a:t>程序或者网络爬虫程序都可以完美地适合这个模型。</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目标</a:t>
            </a:r>
            <a:r>
              <a:rPr lang="en-US" altLang="zh-CN" dirty="0"/>
              <a:t>(3/3)</a:t>
            </a:r>
            <a:endParaRPr lang="zh-CN" altLang="en-US" dirty="0"/>
          </a:p>
        </p:txBody>
      </p:sp>
      <p:sp>
        <p:nvSpPr>
          <p:cNvPr id="3" name="内容占位符 2"/>
          <p:cNvSpPr>
            <a:spLocks noGrp="1"/>
          </p:cNvSpPr>
          <p:nvPr>
            <p:ph idx="1"/>
          </p:nvPr>
        </p:nvSpPr>
        <p:spPr/>
        <p:txBody>
          <a:bodyPr>
            <a:normAutofit/>
          </a:bodyPr>
          <a:lstStyle/>
          <a:p>
            <a:r>
              <a:rPr lang="zh-CN" altLang="en-US" dirty="0"/>
              <a:t>移动计算比移动数据更经济</a:t>
            </a:r>
            <a:endParaRPr lang="en-US" altLang="zh-CN" dirty="0"/>
          </a:p>
          <a:p>
            <a:pPr lvl="1"/>
            <a:r>
              <a:rPr lang="zh-CN" altLang="en-US" dirty="0"/>
              <a:t>在靠近计算数据所存储的位置进行计算是最理想的状态，尤其是在大数据集。它会消除网络拥堵，提高系统的整体吞吐量。</a:t>
            </a:r>
            <a:endParaRPr lang="en-US" altLang="zh-CN" dirty="0"/>
          </a:p>
          <a:p>
            <a:pPr lvl="1"/>
            <a:r>
              <a:rPr lang="en-US" altLang="zh-CN" dirty="0"/>
              <a:t>HDFS</a:t>
            </a:r>
            <a:r>
              <a:rPr lang="zh-CN" altLang="en-US" dirty="0"/>
              <a:t>提供了接口，来让程序将自己移动到离数据存储更近的位置。</a:t>
            </a:r>
            <a:endParaRPr lang="en-US" altLang="zh-CN" dirty="0"/>
          </a:p>
          <a:p>
            <a:r>
              <a:rPr lang="zh-CN" altLang="en-US" dirty="0"/>
              <a:t>异构软硬件平台间的可移植性</a:t>
            </a:r>
            <a:endParaRPr lang="en-US" altLang="zh-CN" dirty="0"/>
          </a:p>
          <a:p>
            <a:pPr lvl="1"/>
            <a:r>
              <a:rPr lang="en-US" altLang="zh-CN" dirty="0"/>
              <a:t>HDFS</a:t>
            </a:r>
            <a:r>
              <a:rPr lang="zh-CN" altLang="en-US" dirty="0"/>
              <a:t>被设计成可以简便地实现平台间的迁移，这将推动需要大数据集的应用更广泛地采用</a:t>
            </a:r>
            <a:r>
              <a:rPr lang="en-US" altLang="zh-CN" dirty="0"/>
              <a:t>HDFS</a:t>
            </a:r>
            <a:r>
              <a:rPr lang="zh-CN" altLang="en-US" dirty="0"/>
              <a:t>作为平台。</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体系结构</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340768"/>
            <a:ext cx="7344816" cy="4509717"/>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名字节点与数据节点</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8118" y="1158875"/>
            <a:ext cx="7187764" cy="4967288"/>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块副本（</a:t>
            </a:r>
            <a:r>
              <a:rPr lang="en-US" altLang="zh-CN" dirty="0"/>
              <a:t>Replication</a:t>
            </a:r>
            <a:r>
              <a:rPr lang="zh-CN" altLang="en-US" dirty="0"/>
              <a:t>）</a:t>
            </a:r>
          </a:p>
        </p:txBody>
      </p:sp>
      <p:sp>
        <p:nvSpPr>
          <p:cNvPr id="3" name="内容占位符 2"/>
          <p:cNvSpPr>
            <a:spLocks noGrp="1"/>
          </p:cNvSpPr>
          <p:nvPr>
            <p:ph idx="1"/>
          </p:nvPr>
        </p:nvSpPr>
        <p:spPr/>
        <p:txBody>
          <a:bodyPr>
            <a:normAutofit/>
          </a:bodyPr>
          <a:lstStyle/>
          <a:p>
            <a:r>
              <a:rPr lang="zh-CN" altLang="en-US" dirty="0"/>
              <a:t>每一个文件可以配置块副本数量，默认是</a:t>
            </a:r>
            <a:r>
              <a:rPr lang="en-US" altLang="zh-CN" dirty="0"/>
              <a:t>3</a:t>
            </a:r>
            <a:r>
              <a:rPr lang="zh-CN" altLang="en-US" dirty="0"/>
              <a:t>。</a:t>
            </a:r>
            <a:endParaRPr lang="en-US" altLang="zh-CN" dirty="0"/>
          </a:p>
          <a:p>
            <a:r>
              <a:rPr lang="zh-CN" altLang="en-US" dirty="0"/>
              <a:t>副本的作用是防止因</a:t>
            </a:r>
            <a:r>
              <a:rPr lang="en-US" altLang="zh-CN" dirty="0" err="1"/>
              <a:t>DataNode</a:t>
            </a:r>
            <a:r>
              <a:rPr lang="zh-CN" altLang="en-US" dirty="0"/>
              <a:t>故障而导致数据丢失，除此之外块副本还可以提高块可读取的节点。 </a:t>
            </a:r>
            <a:endParaRPr lang="en-US" altLang="zh-CN" dirty="0"/>
          </a:p>
          <a:p>
            <a:r>
              <a:rPr lang="zh-CN" altLang="en-US" dirty="0"/>
              <a:t>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块副本（</a:t>
            </a:r>
            <a:r>
              <a:rPr lang="en-US" altLang="zh-CN" dirty="0"/>
              <a:t>Replication</a:t>
            </a:r>
            <a:r>
              <a:rPr lang="zh-CN" altLang="en-US" dirty="0"/>
              <a:t>）示例</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78" y="1158875"/>
            <a:ext cx="8099644" cy="4967288"/>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数据复制流程（</a:t>
            </a:r>
            <a:r>
              <a:rPr lang="en-US" altLang="zh-CN" dirty="0"/>
              <a:t>1/2)</a:t>
            </a:r>
            <a:endParaRPr lang="zh-CN" altLang="en-US" dirty="0"/>
          </a:p>
        </p:txBody>
      </p:sp>
      <p:sp>
        <p:nvSpPr>
          <p:cNvPr id="3" name="内容占位符 2"/>
          <p:cNvSpPr>
            <a:spLocks noGrp="1"/>
          </p:cNvSpPr>
          <p:nvPr>
            <p:ph idx="1"/>
          </p:nvPr>
        </p:nvSpPr>
        <p:spPr/>
        <p:txBody>
          <a:bodyPr>
            <a:normAutofit/>
          </a:bodyPr>
          <a:lstStyle/>
          <a:p>
            <a:r>
              <a:rPr lang="zh-CN" altLang="en-US" dirty="0"/>
              <a:t>副本位置：第一小步</a:t>
            </a:r>
            <a:endParaRPr lang="en-US" altLang="zh-CN" dirty="0"/>
          </a:p>
          <a:p>
            <a:pPr lvl="1"/>
            <a:r>
              <a:rPr lang="zh-CN" altLang="en-US" dirty="0"/>
              <a:t>块副本存放位置的选择严重影响</a:t>
            </a:r>
            <a:r>
              <a:rPr lang="en-US" altLang="zh-CN" dirty="0"/>
              <a:t>HDFS</a:t>
            </a:r>
            <a:r>
              <a:rPr lang="zh-CN" altLang="en-US" dirty="0"/>
              <a:t>的可靠性和性能。机架敏感的副本存放策略是为了提高数据的可靠性，可用性和网络带宽的利用率。</a:t>
            </a:r>
            <a:endParaRPr lang="en-US" altLang="zh-CN" dirty="0"/>
          </a:p>
          <a:p>
            <a:pPr lvl="1"/>
            <a:r>
              <a:rPr lang="zh-CN" altLang="en-US" dirty="0"/>
              <a:t>默认的</a:t>
            </a:r>
            <a:r>
              <a:rPr lang="en-US" altLang="zh-CN" dirty="0"/>
              <a:t>HDFS block</a:t>
            </a:r>
            <a:r>
              <a:rPr lang="zh-CN" altLang="en-US" dirty="0"/>
              <a:t>放置策略在最小化写开销和最大化数据可靠性、可用性以及总体读取带宽之间进行了一些折中。一般情况下复制因子为</a:t>
            </a:r>
            <a:r>
              <a:rPr lang="en-US" altLang="zh-CN" dirty="0"/>
              <a:t>3</a:t>
            </a:r>
            <a:r>
              <a:rPr lang="zh-CN" altLang="en-US" dirty="0"/>
              <a:t>，</a:t>
            </a:r>
            <a:r>
              <a:rPr lang="en-US" altLang="zh-CN" dirty="0"/>
              <a:t>HDFS</a:t>
            </a:r>
            <a:r>
              <a:rPr lang="zh-CN" altLang="en-US" dirty="0"/>
              <a:t>的副本放置策略是将第一个副本放在本地节点，将第二个副本放到本地机架上的另外一个节点而将第三个副本放到不同机架上的节点。</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数据复制流程（</a:t>
            </a:r>
            <a:r>
              <a:rPr lang="en-US" altLang="zh-CN" dirty="0"/>
              <a:t>2/2)</a:t>
            </a:r>
            <a:endParaRPr lang="zh-CN" altLang="en-US" dirty="0"/>
          </a:p>
        </p:txBody>
      </p:sp>
      <p:sp>
        <p:nvSpPr>
          <p:cNvPr id="3" name="内容占位符 2"/>
          <p:cNvSpPr>
            <a:spLocks noGrp="1"/>
          </p:cNvSpPr>
          <p:nvPr>
            <p:ph idx="1"/>
          </p:nvPr>
        </p:nvSpPr>
        <p:spPr/>
        <p:txBody>
          <a:bodyPr>
            <a:normAutofit/>
          </a:bodyPr>
          <a:lstStyle/>
          <a:p>
            <a:r>
              <a:rPr lang="zh-CN" altLang="en-US" dirty="0"/>
              <a:t>副本的选择</a:t>
            </a:r>
          </a:p>
          <a:p>
            <a:pPr lvl="1"/>
            <a:r>
              <a:rPr lang="zh-CN" altLang="en-US" dirty="0"/>
              <a:t>为了尽量减小全局的带宽消耗读延迟，</a:t>
            </a:r>
            <a:r>
              <a:rPr lang="en-US" altLang="zh-CN" dirty="0"/>
              <a:t>HDFS</a:t>
            </a:r>
            <a:r>
              <a:rPr lang="zh-CN" altLang="en-US" dirty="0"/>
              <a:t>尝试返回一个读操作离它最近的副本。假如在读节点的同一个机架上就有这个副本，就直接读这个，如果</a:t>
            </a:r>
            <a:r>
              <a:rPr lang="en-US" altLang="zh-CN" dirty="0"/>
              <a:t>HDFS</a:t>
            </a:r>
            <a:r>
              <a:rPr lang="zh-CN" altLang="en-US" dirty="0"/>
              <a:t>集群是跨越多个数据中心，那么本地数据中心的副本优先于远程的副本。</a:t>
            </a:r>
            <a:endParaRPr lang="en-US" altLang="zh-CN" dirty="0"/>
          </a:p>
          <a:p>
            <a:r>
              <a:rPr lang="zh-CN" altLang="en-US" dirty="0"/>
              <a:t>安全模式</a:t>
            </a:r>
          </a:p>
          <a:p>
            <a:pPr lvl="1"/>
            <a:r>
              <a:rPr lang="zh-CN" altLang="en-US" dirty="0"/>
              <a:t>在启动的时候，名字节点进入一个叫做安全模式的特殊状态。安全模式中不允许发生块复制。名字节点接受来自数据节点的心跳和块报告。一个块报告包含数据节点所拥有的数据块的列表。</a:t>
            </a:r>
          </a:p>
          <a:p>
            <a:pPr lvl="1"/>
            <a:r>
              <a:rPr lang="zh-CN" altLang="en-US" dirty="0"/>
              <a:t>每个块有一个特定的最小复制数。当名字节点检查这个块已经大于最小的复制数就被认为是安全地复制了，当达到配置的块安全复制比例时（加上额外的</a:t>
            </a:r>
            <a:r>
              <a:rPr lang="en-US" altLang="zh-CN" dirty="0"/>
              <a:t>30</a:t>
            </a:r>
            <a:r>
              <a:rPr lang="zh-CN" altLang="en-US" dirty="0"/>
              <a:t>秒），名字节点就退出安全模式。它将检测数据块的列表，将小于特定复制数的块复制到其他的数据节点。</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文件系统的元数据的持久化</a:t>
            </a:r>
            <a:r>
              <a:rPr lang="en-US" altLang="zh-CN" dirty="0"/>
              <a:t>(1/3)</a:t>
            </a:r>
            <a:endParaRPr lang="zh-CN" altLang="en-US" dirty="0"/>
          </a:p>
        </p:txBody>
      </p:sp>
      <p:sp>
        <p:nvSpPr>
          <p:cNvPr id="3" name="内容占位符 2"/>
          <p:cNvSpPr>
            <a:spLocks noGrp="1"/>
          </p:cNvSpPr>
          <p:nvPr>
            <p:ph idx="1"/>
          </p:nvPr>
        </p:nvSpPr>
        <p:spPr/>
        <p:txBody>
          <a:bodyPr/>
          <a:lstStyle/>
          <a:p>
            <a:r>
              <a:rPr lang="en-US" altLang="zh-CN" dirty="0"/>
              <a:t>HDFS</a:t>
            </a:r>
            <a:r>
              <a:rPr lang="zh-CN" altLang="en-US" dirty="0"/>
              <a:t>的命名空间是由名字节点来存储的。名字节点使用叫做</a:t>
            </a:r>
            <a:r>
              <a:rPr lang="en-US" altLang="zh-CN" dirty="0" err="1"/>
              <a:t>EditLog</a:t>
            </a:r>
            <a:r>
              <a:rPr lang="zh-CN" altLang="en-US" dirty="0"/>
              <a:t>的事务日志来持久记录每一个对文件系统元数据的改变，如在</a:t>
            </a:r>
            <a:r>
              <a:rPr lang="en-US" altLang="zh-CN" dirty="0"/>
              <a:t>HDFS</a:t>
            </a:r>
            <a:r>
              <a:rPr lang="zh-CN" altLang="en-US" dirty="0"/>
              <a:t>中创建一个新的文件。名字节点在本地文件系统中用一个文件来存储这个</a:t>
            </a:r>
            <a:r>
              <a:rPr lang="en-US" altLang="zh-CN" dirty="0" err="1"/>
              <a:t>EditLog</a:t>
            </a:r>
            <a:r>
              <a:rPr lang="zh-CN" altLang="en-US" dirty="0"/>
              <a:t>。</a:t>
            </a:r>
            <a:endParaRPr lang="en-US" altLang="zh-CN" dirty="0"/>
          </a:p>
          <a:p>
            <a:r>
              <a:rPr lang="zh-CN" altLang="en-US" dirty="0"/>
              <a:t>整个文件系统命名空间，包括文件块的映射表和文件系统的配置都存在一个叫</a:t>
            </a:r>
            <a:r>
              <a:rPr lang="en-US" altLang="zh-CN" dirty="0" err="1"/>
              <a:t>FsImage</a:t>
            </a:r>
            <a:r>
              <a:rPr lang="zh-CN" altLang="en-US" dirty="0"/>
              <a:t>的文件中，</a:t>
            </a:r>
            <a:r>
              <a:rPr lang="en-US" altLang="zh-CN" dirty="0" err="1"/>
              <a:t>FsImage</a:t>
            </a:r>
            <a:r>
              <a:rPr lang="zh-CN" altLang="en-US" dirty="0"/>
              <a:t>也存放在名字节点的本地文件系统中。</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文件系统的元数据的持久化</a:t>
            </a:r>
            <a:r>
              <a:rPr lang="en-US" altLang="zh-CN" dirty="0"/>
              <a:t>(2/3)</a:t>
            </a:r>
            <a:endParaRPr lang="zh-CN" altLang="en-US" dirty="0"/>
          </a:p>
        </p:txBody>
      </p:sp>
      <p:sp>
        <p:nvSpPr>
          <p:cNvPr id="3" name="内容占位符 2"/>
          <p:cNvSpPr>
            <a:spLocks noGrp="1"/>
          </p:cNvSpPr>
          <p:nvPr>
            <p:ph idx="1"/>
          </p:nvPr>
        </p:nvSpPr>
        <p:spPr/>
        <p:txBody>
          <a:bodyPr/>
          <a:lstStyle/>
          <a:p>
            <a:r>
              <a:rPr lang="zh-CN" altLang="en-US" dirty="0"/>
              <a:t>名字节点在内存中保留一个完整的文件系统命名空间和文件块的映射表的镜像。</a:t>
            </a:r>
            <a:endParaRPr lang="en-US" altLang="zh-CN" dirty="0"/>
          </a:p>
          <a:p>
            <a:r>
              <a:rPr lang="zh-CN" altLang="en-US" dirty="0"/>
              <a:t>名字节点启动时，它将从磁盘中读取</a:t>
            </a:r>
            <a:r>
              <a:rPr lang="en-US" altLang="zh-CN" dirty="0" err="1"/>
              <a:t>FsImage</a:t>
            </a:r>
            <a:r>
              <a:rPr lang="zh-CN" altLang="en-US" dirty="0"/>
              <a:t>和</a:t>
            </a:r>
            <a:r>
              <a:rPr lang="en-US" altLang="zh-CN" dirty="0" err="1"/>
              <a:t>EditLog</a:t>
            </a:r>
            <a:r>
              <a:rPr lang="zh-CN" altLang="en-US" dirty="0"/>
              <a:t>，将</a:t>
            </a:r>
            <a:r>
              <a:rPr lang="en-US" altLang="zh-CN" dirty="0" err="1"/>
              <a:t>EditLog</a:t>
            </a:r>
            <a:r>
              <a:rPr lang="zh-CN" altLang="en-US" dirty="0"/>
              <a:t>中的所有事务应用到</a:t>
            </a:r>
            <a:r>
              <a:rPr lang="en-US" altLang="zh-CN" dirty="0" err="1"/>
              <a:t>FsImage</a:t>
            </a:r>
            <a:r>
              <a:rPr lang="zh-CN" altLang="en-US" dirty="0"/>
              <a:t>的仿内存空间，然后将新的</a:t>
            </a:r>
            <a:r>
              <a:rPr lang="en-US" altLang="zh-CN" dirty="0" err="1"/>
              <a:t>FsImage</a:t>
            </a:r>
            <a:r>
              <a:rPr lang="zh-CN" altLang="en-US" dirty="0"/>
              <a:t>刷新到本地磁盘中，因为事务已经被处理并已经持久化的</a:t>
            </a:r>
            <a:r>
              <a:rPr lang="en-US" altLang="zh-CN" dirty="0" err="1"/>
              <a:t>FsImage</a:t>
            </a:r>
            <a:r>
              <a:rPr lang="zh-CN" altLang="en-US" dirty="0"/>
              <a:t>中，然后就可以截去旧的</a:t>
            </a:r>
            <a:r>
              <a:rPr lang="en-US" altLang="zh-CN" dirty="0" err="1"/>
              <a:t>EditLog</a:t>
            </a:r>
            <a:r>
              <a:rPr lang="zh-CN" altLang="en-US" dirty="0"/>
              <a:t>。这个过程叫做</a:t>
            </a:r>
            <a:r>
              <a:rPr lang="zh-CN" altLang="en-US" b="1" dirty="0">
                <a:solidFill>
                  <a:srgbClr val="FF0000"/>
                </a:solidFill>
              </a:rPr>
              <a:t>检查点</a:t>
            </a:r>
            <a:r>
              <a:rPr lang="zh-CN" altLang="en-US" dirty="0"/>
              <a:t>。当前实现中，检查点仅在名字节点启动的时候发生，正在支持周期性的检查点。</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文件系统的元数据的持久化</a:t>
            </a:r>
            <a:r>
              <a:rPr lang="en-US" altLang="zh-CN" dirty="0"/>
              <a:t>(3/3)</a:t>
            </a:r>
            <a:endParaRPr lang="zh-CN" altLang="en-US" dirty="0"/>
          </a:p>
        </p:txBody>
      </p:sp>
      <p:sp>
        <p:nvSpPr>
          <p:cNvPr id="3" name="内容占位符 2"/>
          <p:cNvSpPr>
            <a:spLocks noGrp="1"/>
          </p:cNvSpPr>
          <p:nvPr>
            <p:ph idx="1"/>
          </p:nvPr>
        </p:nvSpPr>
        <p:spPr/>
        <p:txBody>
          <a:bodyPr/>
          <a:lstStyle/>
          <a:p>
            <a:r>
              <a:rPr lang="zh-CN" altLang="en-US" dirty="0"/>
              <a:t>数据节点将</a:t>
            </a:r>
            <a:r>
              <a:rPr lang="en-US" altLang="zh-CN" dirty="0"/>
              <a:t>HDFS</a:t>
            </a:r>
            <a:r>
              <a:rPr lang="zh-CN" altLang="en-US" dirty="0"/>
              <a:t>数据存储到本地的文件系统中。数据节点并不知道</a:t>
            </a:r>
            <a:r>
              <a:rPr lang="en-US" altLang="zh-CN" dirty="0"/>
              <a:t>HDFS</a:t>
            </a:r>
            <a:r>
              <a:rPr lang="zh-CN" altLang="en-US" dirty="0"/>
              <a:t>文件的详细信息，不同的数据块会存储在本地文件系统多个文件中。</a:t>
            </a:r>
            <a:endParaRPr lang="en-US" altLang="zh-CN" dirty="0"/>
          </a:p>
          <a:p>
            <a:r>
              <a:rPr lang="zh-CN" altLang="en-US" dirty="0"/>
              <a:t>当数据节点启动的时候，它将扫描它的本地文件系统，根据本地的文件产生一个所有</a:t>
            </a:r>
            <a:r>
              <a:rPr lang="en-US" altLang="zh-CN" dirty="0"/>
              <a:t>HDFS</a:t>
            </a:r>
            <a:r>
              <a:rPr lang="zh-CN" altLang="en-US" dirty="0"/>
              <a:t>数据块的列表并报告给名字节点，这个报告称作</a:t>
            </a:r>
            <a:r>
              <a:rPr lang="zh-CN" altLang="en-US" b="1" dirty="0">
                <a:solidFill>
                  <a:srgbClr val="FF0000"/>
                </a:solidFill>
              </a:rPr>
              <a:t>块报告</a:t>
            </a:r>
            <a:r>
              <a:rPr lang="zh-CN" alt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p:sp>
        <p:nvSpPr>
          <p:cNvPr id="3" name="内容占位符 2"/>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通信协议</a:t>
            </a:r>
          </a:p>
        </p:txBody>
      </p:sp>
      <p:sp>
        <p:nvSpPr>
          <p:cNvPr id="3" name="内容占位符 2"/>
          <p:cNvSpPr>
            <a:spLocks noGrp="1"/>
          </p:cNvSpPr>
          <p:nvPr>
            <p:ph idx="1"/>
          </p:nvPr>
        </p:nvSpPr>
        <p:spPr/>
        <p:txBody>
          <a:bodyPr/>
          <a:lstStyle/>
          <a:p>
            <a:r>
              <a:rPr lang="zh-CN" altLang="en-US" dirty="0"/>
              <a:t>所有的通信协议都是在</a:t>
            </a:r>
            <a:r>
              <a:rPr lang="en-US" altLang="zh-CN" dirty="0"/>
              <a:t>TCP/IP</a:t>
            </a:r>
            <a:r>
              <a:rPr lang="zh-CN" altLang="en-US" dirty="0"/>
              <a:t>协议之上构建的。</a:t>
            </a:r>
            <a:endParaRPr lang="en-US" altLang="zh-CN" dirty="0"/>
          </a:p>
          <a:p>
            <a:r>
              <a:rPr lang="zh-CN" altLang="en-US" dirty="0"/>
              <a:t>一个客户端和指定</a:t>
            </a:r>
            <a:r>
              <a:rPr lang="en-US" altLang="zh-CN" dirty="0"/>
              <a:t>TCP</a:t>
            </a:r>
            <a:r>
              <a:rPr lang="zh-CN" altLang="en-US" dirty="0"/>
              <a:t>配置端口的名字节点建立连接之后，它和名字节点之间通信的协议是</a:t>
            </a:r>
            <a:r>
              <a:rPr lang="en-US" altLang="zh-CN" dirty="0"/>
              <a:t>Client Protocol</a:t>
            </a:r>
            <a:r>
              <a:rPr lang="zh-CN" altLang="en-US" dirty="0"/>
              <a:t>。</a:t>
            </a:r>
            <a:endParaRPr lang="en-US" altLang="zh-CN" dirty="0"/>
          </a:p>
          <a:p>
            <a:r>
              <a:rPr lang="zh-CN" altLang="en-US" dirty="0"/>
              <a:t>数据节点和名字节点之间通过</a:t>
            </a:r>
            <a:r>
              <a:rPr lang="en-US" altLang="zh-CN" dirty="0" err="1"/>
              <a:t>Datanode</a:t>
            </a:r>
            <a:r>
              <a:rPr lang="en-US" altLang="zh-CN" dirty="0"/>
              <a:t> Protocol</a:t>
            </a:r>
            <a:r>
              <a:rPr lang="zh-CN" altLang="en-US" dirty="0"/>
              <a:t>通信。</a:t>
            </a:r>
          </a:p>
          <a:p>
            <a:r>
              <a:rPr lang="en-US" altLang="zh-CN" dirty="0"/>
              <a:t>RPC</a:t>
            </a:r>
            <a:r>
              <a:rPr lang="zh-CN" altLang="en-US" dirty="0"/>
              <a:t>（</a:t>
            </a:r>
            <a:r>
              <a:rPr lang="en-US" altLang="zh-CN" dirty="0"/>
              <a:t>Remote Procedure Call</a:t>
            </a:r>
            <a:r>
              <a:rPr lang="zh-CN" altLang="en-US" dirty="0"/>
              <a:t>）抽象地封装了</a:t>
            </a:r>
            <a:r>
              <a:rPr lang="en-US" altLang="zh-CN" dirty="0"/>
              <a:t>Client Protocol</a:t>
            </a:r>
            <a:r>
              <a:rPr lang="zh-CN" altLang="en-US" dirty="0"/>
              <a:t>和</a:t>
            </a:r>
            <a:r>
              <a:rPr lang="en-US" altLang="zh-CN" dirty="0" err="1"/>
              <a:t>DataNode</a:t>
            </a:r>
            <a:r>
              <a:rPr lang="en-US" altLang="zh-CN" dirty="0"/>
              <a:t> Protocol</a:t>
            </a:r>
            <a:r>
              <a:rPr lang="zh-CN" altLang="en-US" dirty="0"/>
              <a:t>协议。按照设计，名字节点不会主动发起一个</a:t>
            </a:r>
            <a:r>
              <a:rPr lang="en-US" altLang="zh-CN" dirty="0"/>
              <a:t>RPC</a:t>
            </a:r>
            <a:r>
              <a:rPr lang="zh-CN" altLang="en-US" dirty="0"/>
              <a:t>，它只是被动地对数据节点和客户端发起的</a:t>
            </a:r>
            <a:r>
              <a:rPr lang="en-US" altLang="zh-CN" dirty="0"/>
              <a:t>RPC</a:t>
            </a:r>
            <a:r>
              <a:rPr lang="zh-CN" altLang="en-US" dirty="0"/>
              <a:t>作出反馈。</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可靠性</a:t>
            </a:r>
          </a:p>
        </p:txBody>
      </p:sp>
      <p:sp>
        <p:nvSpPr>
          <p:cNvPr id="3" name="内容占位符 2"/>
          <p:cNvSpPr>
            <a:spLocks noGrp="1"/>
          </p:cNvSpPr>
          <p:nvPr>
            <p:ph idx="1"/>
          </p:nvPr>
        </p:nvSpPr>
        <p:spPr/>
        <p:txBody>
          <a:bodyPr>
            <a:normAutofit fontScale="85000" lnSpcReduction="10000"/>
          </a:bodyPr>
          <a:lstStyle/>
          <a:p>
            <a:r>
              <a:rPr lang="en-US" altLang="zh-CN" dirty="0"/>
              <a:t>HDFS</a:t>
            </a:r>
            <a:r>
              <a:rPr lang="zh-CN" altLang="en-US" dirty="0"/>
              <a:t>的主要目标就是在存在故障的情况下也能可靠地存储数据。三个最常见的故障是名字节点故障，数据节点故障和网络断开。</a:t>
            </a:r>
          </a:p>
          <a:p>
            <a:r>
              <a:rPr lang="zh-CN" altLang="en-US" dirty="0"/>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dirty="0"/>
              <a:t>IO</a:t>
            </a:r>
            <a:r>
              <a:rPr lang="zh-CN" altLang="en-US" dirty="0"/>
              <a:t>请求转发到这些数据节点上，这些数据节点上的数据将对</a:t>
            </a:r>
            <a:r>
              <a:rPr lang="en-US" altLang="zh-CN" dirty="0"/>
              <a:t>HDFS</a:t>
            </a:r>
            <a:r>
              <a:rPr lang="zh-CN" altLang="en-US" dirty="0"/>
              <a:t>不再可用，可能会导致一些块的复制因子降低到指定的值。</a:t>
            </a:r>
          </a:p>
          <a:p>
            <a:r>
              <a:rPr lang="zh-CN" altLang="en-US" dirty="0"/>
              <a:t>名字节点检查所有的需要复制的块，并开始复制他们到其他的数据节点上。重新复制在有些情况下是不可或缺的，例如：数据节点失效，副本损坏，数据节点磁盘损坏或者文件的复制因子增大。</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负载重平衡</a:t>
            </a:r>
            <a:r>
              <a:rPr lang="en-US" altLang="zh-CN" dirty="0"/>
              <a:t>(Cluster Rebalancing)</a:t>
            </a:r>
            <a:endParaRPr lang="zh-CN" altLang="en-US" dirty="0"/>
          </a:p>
        </p:txBody>
      </p:sp>
      <p:sp>
        <p:nvSpPr>
          <p:cNvPr id="3" name="内容占位符 2"/>
          <p:cNvSpPr>
            <a:spLocks noGrp="1"/>
          </p:cNvSpPr>
          <p:nvPr>
            <p:ph idx="1"/>
          </p:nvPr>
        </p:nvSpPr>
        <p:spPr/>
        <p:txBody>
          <a:bodyPr>
            <a:normAutofit/>
          </a:bodyPr>
          <a:lstStyle/>
          <a:p>
            <a:r>
              <a:rPr lang="zh-CN" altLang="en-US" dirty="0"/>
              <a:t>该方案会在数据节点的可用空间处于阈值以下时自动将数据转移到其它数据节点。</a:t>
            </a:r>
            <a:r>
              <a:rPr lang="en-US" altLang="zh-CN" dirty="0"/>
              <a:t> </a:t>
            </a:r>
          </a:p>
          <a:p>
            <a:r>
              <a:rPr lang="zh-CN" altLang="en-US" dirty="0"/>
              <a:t>当一个文件遇到突发的高存取需求时，它可以动态创建数据复本以重新平衡集群中的负载。目前，数据负载的重平衡方案还没有实现。</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数据完整性</a:t>
            </a:r>
          </a:p>
        </p:txBody>
      </p:sp>
      <p:sp>
        <p:nvSpPr>
          <p:cNvPr id="3" name="内容占位符 2"/>
          <p:cNvSpPr>
            <a:spLocks noGrp="1"/>
          </p:cNvSpPr>
          <p:nvPr>
            <p:ph idx="1"/>
          </p:nvPr>
        </p:nvSpPr>
        <p:spPr/>
        <p:txBody>
          <a:bodyPr/>
          <a:lstStyle/>
          <a:p>
            <a:r>
              <a:rPr lang="zh-CN" altLang="en-US" dirty="0"/>
              <a:t>从数据节点上取一个文件块有可能是坏块，坏块的出现可能是存储设备错误，网络错误或者软件的漏洞。</a:t>
            </a:r>
            <a:endParaRPr lang="en-US" altLang="zh-CN" dirty="0"/>
          </a:p>
          <a:p>
            <a:r>
              <a:rPr lang="en-US" altLang="zh-CN" dirty="0"/>
              <a:t>HDFS</a:t>
            </a:r>
            <a:r>
              <a:rPr lang="zh-CN" altLang="en-US" dirty="0"/>
              <a:t>客户端实现了</a:t>
            </a:r>
            <a:r>
              <a:rPr lang="en-US" altLang="zh-CN" dirty="0"/>
              <a:t>HDFS</a:t>
            </a:r>
            <a:r>
              <a:rPr lang="zh-CN" altLang="en-US" dirty="0"/>
              <a:t>文件内容的校验。当一个客户端创建一个</a:t>
            </a:r>
            <a:r>
              <a:rPr lang="en-US" altLang="zh-CN" dirty="0"/>
              <a:t>HDFS</a:t>
            </a:r>
            <a:r>
              <a:rPr lang="zh-CN" altLang="en-US" dirty="0"/>
              <a:t>文件时，它会为每一个文件块计算一个校验码并将校验码存储在同一个</a:t>
            </a:r>
            <a:r>
              <a:rPr lang="en-US" altLang="zh-CN" dirty="0"/>
              <a:t>HDFS</a:t>
            </a:r>
            <a:r>
              <a:rPr lang="zh-CN" altLang="en-US" dirty="0"/>
              <a:t>命名空间下一个单独的隐藏文件中。</a:t>
            </a:r>
            <a:endParaRPr lang="en-US" altLang="zh-CN" dirty="0"/>
          </a:p>
          <a:p>
            <a:r>
              <a:rPr lang="zh-CN" altLang="en-US" dirty="0"/>
              <a:t>当客户端访问这个文件时，它根据对应的校验文件来验证从数据节点接收到的数据。如果校验失败，客户端可以选择从其他拥有该块副本的数据节点获取这个块。</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元数据失效</a:t>
            </a:r>
          </a:p>
        </p:txBody>
      </p:sp>
      <p:sp>
        <p:nvSpPr>
          <p:cNvPr id="3" name="内容占位符 2"/>
          <p:cNvSpPr>
            <a:spLocks noGrp="1"/>
          </p:cNvSpPr>
          <p:nvPr>
            <p:ph idx="1"/>
          </p:nvPr>
        </p:nvSpPr>
        <p:spPr/>
        <p:txBody>
          <a:bodyPr>
            <a:normAutofit fontScale="85000" lnSpcReduction="10000"/>
          </a:bodyPr>
          <a:lstStyle/>
          <a:p>
            <a:r>
              <a:rPr lang="en-US" altLang="zh-CN" dirty="0" err="1"/>
              <a:t>FsImage</a:t>
            </a:r>
            <a:r>
              <a:rPr lang="zh-CN" altLang="en-US" dirty="0"/>
              <a:t>和</a:t>
            </a:r>
            <a:r>
              <a:rPr lang="en-US" altLang="zh-CN" dirty="0" err="1"/>
              <a:t>Editlog</a:t>
            </a:r>
            <a:r>
              <a:rPr lang="zh-CN" altLang="en-US" dirty="0"/>
              <a:t>是</a:t>
            </a:r>
            <a:r>
              <a:rPr lang="en-US" altLang="zh-CN" dirty="0"/>
              <a:t>HDFS</a:t>
            </a:r>
            <a:r>
              <a:rPr lang="zh-CN" altLang="en-US" dirty="0"/>
              <a:t>的核心数据结构。这些文件的损坏会导致整个集群的失效。因此，名字节点可以配置成支持多个</a:t>
            </a:r>
            <a:r>
              <a:rPr lang="en-US" altLang="zh-CN" dirty="0" err="1"/>
              <a:t>FsImage</a:t>
            </a:r>
            <a:r>
              <a:rPr lang="zh-CN" altLang="en-US" dirty="0"/>
              <a:t>和</a:t>
            </a:r>
            <a:r>
              <a:rPr lang="en-US" altLang="zh-CN" dirty="0" err="1"/>
              <a:t>EditLog</a:t>
            </a:r>
            <a:r>
              <a:rPr lang="zh-CN" altLang="en-US" dirty="0"/>
              <a:t>的副本。任何</a:t>
            </a:r>
            <a:r>
              <a:rPr lang="en-US" altLang="zh-CN" dirty="0" err="1"/>
              <a:t>FsImage</a:t>
            </a:r>
            <a:r>
              <a:rPr lang="zh-CN" altLang="en-US" dirty="0"/>
              <a:t>和</a:t>
            </a:r>
            <a:r>
              <a:rPr lang="en-US" altLang="zh-CN" dirty="0" err="1"/>
              <a:t>EditLog</a:t>
            </a:r>
            <a:r>
              <a:rPr lang="zh-CN" altLang="en-US" dirty="0"/>
              <a:t>的更新都会同步到每一份副本中。</a:t>
            </a:r>
          </a:p>
          <a:p>
            <a:r>
              <a:rPr lang="zh-CN" altLang="en-US" dirty="0"/>
              <a:t>同步更新多个</a:t>
            </a:r>
            <a:r>
              <a:rPr lang="en-US" altLang="zh-CN" dirty="0" err="1"/>
              <a:t>EditLog</a:t>
            </a:r>
            <a:r>
              <a:rPr lang="zh-CN" altLang="en-US" dirty="0"/>
              <a:t>副本会降低名字节点的命名空间事务交易速率。但是这种降低是可以接受的，因为</a:t>
            </a:r>
            <a:r>
              <a:rPr lang="en-US" altLang="zh-CN" dirty="0"/>
              <a:t>HDFS</a:t>
            </a:r>
            <a:r>
              <a:rPr lang="zh-CN" altLang="en-US" dirty="0"/>
              <a:t>程序中产生大量的数据请求，而不是元数据请求。名字节点重新启动时，选择最新一致的</a:t>
            </a:r>
            <a:r>
              <a:rPr lang="en-US" altLang="zh-CN" dirty="0" err="1"/>
              <a:t>FsImage</a:t>
            </a:r>
            <a:r>
              <a:rPr lang="zh-CN" altLang="en-US" dirty="0"/>
              <a:t>和</a:t>
            </a:r>
            <a:r>
              <a:rPr lang="en-US" altLang="zh-CN" dirty="0" err="1"/>
              <a:t>EditLog</a:t>
            </a:r>
            <a:r>
              <a:rPr lang="zh-CN" altLang="en-US" dirty="0"/>
              <a:t>。</a:t>
            </a:r>
          </a:p>
          <a:p>
            <a:r>
              <a:rPr lang="zh-CN" altLang="en-US" dirty="0"/>
              <a:t>名字节点对于一个</a:t>
            </a:r>
            <a:r>
              <a:rPr lang="en-US" altLang="zh-CN" dirty="0"/>
              <a:t>HDFS</a:t>
            </a:r>
            <a:r>
              <a:rPr lang="zh-CN" altLang="en-US" dirty="0"/>
              <a:t>集群是单点失效的。假如名字节点失效，就需要人工的干预。还不支持自动重启和到其它名字节点的切换。</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快照</a:t>
            </a:r>
            <a:r>
              <a:rPr lang="en-US" altLang="zh-CN" dirty="0"/>
              <a:t>(snapshot)</a:t>
            </a:r>
            <a:endParaRPr lang="zh-CN" altLang="en-US" dirty="0"/>
          </a:p>
        </p:txBody>
      </p:sp>
      <p:sp>
        <p:nvSpPr>
          <p:cNvPr id="3" name="内容占位符 2"/>
          <p:cNvSpPr>
            <a:spLocks noGrp="1"/>
          </p:cNvSpPr>
          <p:nvPr>
            <p:ph idx="1"/>
          </p:nvPr>
        </p:nvSpPr>
        <p:spPr/>
        <p:txBody>
          <a:bodyPr/>
          <a:lstStyle/>
          <a:p>
            <a:r>
              <a:rPr lang="zh-CN" altLang="en-US" dirty="0"/>
              <a:t>快照支持在一个特定时间存储一个数据拷贝，快照可以将失效的集群回滚到之前一个正常的时间点上。</a:t>
            </a:r>
            <a:r>
              <a:rPr lang="en-US" altLang="zh-CN" dirty="0"/>
              <a:t>HDFS</a:t>
            </a:r>
            <a:r>
              <a:rPr lang="zh-CN" altLang="en-US" dirty="0"/>
              <a:t>已经支持元数据快照。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数据组织</a:t>
            </a:r>
            <a:r>
              <a:rPr lang="en-US" altLang="zh-CN" dirty="0"/>
              <a:t>-</a:t>
            </a:r>
            <a:r>
              <a:rPr lang="zh-CN" altLang="en-US" dirty="0"/>
              <a:t>数据块</a:t>
            </a:r>
          </a:p>
        </p:txBody>
      </p:sp>
      <p:sp>
        <p:nvSpPr>
          <p:cNvPr id="3" name="内容占位符 2"/>
          <p:cNvSpPr>
            <a:spLocks noGrp="1"/>
          </p:cNvSpPr>
          <p:nvPr>
            <p:ph idx="1"/>
          </p:nvPr>
        </p:nvSpPr>
        <p:spPr/>
        <p:txBody>
          <a:bodyPr/>
          <a:lstStyle/>
          <a:p>
            <a:r>
              <a:rPr lang="en-US" altLang="zh-CN" dirty="0"/>
              <a:t>HDFS</a:t>
            </a:r>
            <a:r>
              <a:rPr lang="zh-CN" altLang="en-US" dirty="0"/>
              <a:t>的设计是用于支持大文件的。运行在</a:t>
            </a:r>
            <a:r>
              <a:rPr lang="en-US" altLang="zh-CN" dirty="0"/>
              <a:t>HDFS</a:t>
            </a:r>
            <a:r>
              <a:rPr lang="zh-CN" altLang="en-US" dirty="0"/>
              <a:t>上的程序也是用于处理大数据集的。</a:t>
            </a:r>
            <a:endParaRPr lang="en-US" altLang="zh-CN" dirty="0"/>
          </a:p>
          <a:p>
            <a:r>
              <a:rPr lang="zh-CN" altLang="en-US" dirty="0"/>
              <a:t>这些程序一次写多次售卖读数据，并且这些读操作要求满足流式传输速度。</a:t>
            </a:r>
            <a:endParaRPr lang="en-US" altLang="zh-CN" dirty="0"/>
          </a:p>
          <a:p>
            <a:r>
              <a:rPr lang="en-US" altLang="zh-CN" dirty="0"/>
              <a:t>HDFS</a:t>
            </a:r>
            <a:r>
              <a:rPr lang="zh-CN" altLang="en-US" dirty="0"/>
              <a:t>中典型的块大小是</a:t>
            </a:r>
            <a:r>
              <a:rPr lang="en-US" altLang="zh-CN" dirty="0"/>
              <a:t>64MB</a:t>
            </a:r>
            <a:r>
              <a:rPr lang="zh-CN" altLang="en-US" dirty="0"/>
              <a:t>，一个</a:t>
            </a:r>
            <a:r>
              <a:rPr lang="en-US" altLang="zh-CN" dirty="0"/>
              <a:t>HDFS</a:t>
            </a:r>
            <a:r>
              <a:rPr lang="zh-CN" altLang="en-US" dirty="0"/>
              <a:t>文件可以被切分成多个</a:t>
            </a:r>
            <a:r>
              <a:rPr lang="en-US" altLang="zh-CN" dirty="0"/>
              <a:t>64MB</a:t>
            </a:r>
            <a:r>
              <a:rPr lang="zh-CN" altLang="en-US" dirty="0"/>
              <a:t>大小的块</a:t>
            </a:r>
            <a:r>
              <a:rPr lang="en-US" altLang="zh-CN" dirty="0"/>
              <a:t>(chunk)</a:t>
            </a:r>
            <a:r>
              <a:rPr lang="zh-CN" altLang="en-US" dirty="0"/>
              <a:t>，如果需要，每一个块可以分布在不同的数据节点上。</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(staging)(1/2)</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dirty="0"/>
              <a:t>一个客户端创建一个文件的请求并不会立即转发到名字节点。</a:t>
            </a:r>
            <a:endParaRPr lang="en-US" altLang="zh-CN" dirty="0"/>
          </a:p>
          <a:p>
            <a:r>
              <a:rPr lang="zh-CN" altLang="en-US" dirty="0"/>
              <a:t>实际上，一开始</a:t>
            </a:r>
            <a:r>
              <a:rPr lang="en-US" altLang="zh-CN" dirty="0"/>
              <a:t>HDFS</a:t>
            </a:r>
            <a:r>
              <a:rPr lang="zh-CN" altLang="en-US" dirty="0"/>
              <a:t>客户端将文件数据缓存在本地的临时文件中。应用程序的写操作被透明地重定向到这个临时本地文件。当本地文件堆积到一个</a:t>
            </a:r>
            <a:r>
              <a:rPr lang="en-US" altLang="zh-CN" dirty="0"/>
              <a:t>HDFS</a:t>
            </a:r>
            <a:r>
              <a:rPr lang="zh-CN" altLang="en-US" dirty="0"/>
              <a:t>块大小的时候，客户端才会通知名字节点。</a:t>
            </a:r>
            <a:endParaRPr lang="en-US" altLang="zh-CN" dirty="0"/>
          </a:p>
          <a:p>
            <a:r>
              <a:rPr lang="zh-CN" altLang="en-US" dirty="0"/>
              <a:t>名字节点将文件名插入到文件系统层次中，然后为它分配一个数据块。名字节点构造包括数据节点</a:t>
            </a:r>
            <a:r>
              <a:rPr lang="en-US" altLang="zh-CN" dirty="0"/>
              <a:t>ID</a:t>
            </a:r>
            <a:r>
              <a:rPr lang="zh-CN" altLang="en-US" dirty="0"/>
              <a:t>（可能是多个，副本数据块存放的节点也有）和目标数据块标识的报文，用它回复客户端的请求。</a:t>
            </a:r>
            <a:endParaRPr lang="en-US" altLang="zh-CN" dirty="0"/>
          </a:p>
          <a:p>
            <a:r>
              <a:rPr lang="zh-CN" altLang="en-US" dirty="0"/>
              <a:t>客户端收到后将本地的临时文件刷新到指定的数据节点数据块中。</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(2/2)</a:t>
            </a:r>
            <a:endParaRPr lang="zh-CN" altLang="en-US" dirty="0"/>
          </a:p>
        </p:txBody>
      </p:sp>
      <p:sp>
        <p:nvSpPr>
          <p:cNvPr id="3" name="内容占位符 2"/>
          <p:cNvSpPr>
            <a:spLocks noGrp="1"/>
          </p:cNvSpPr>
          <p:nvPr>
            <p:ph idx="1"/>
          </p:nvPr>
        </p:nvSpPr>
        <p:spPr/>
        <p:txBody>
          <a:bodyPr>
            <a:normAutofit fontScale="92500"/>
          </a:bodyPr>
          <a:lstStyle/>
          <a:p>
            <a:r>
              <a:rPr lang="zh-CN" altLang="en-US" dirty="0"/>
              <a:t>当文件关闭时，本地临时文件中未上传的残留数据就会被转送到数据节点。然后客户端就可以通知名字节点文件已经关闭。此时，名字节点将文件的创建操作添加到到持久化存储中。假如名字节点在文件关闭之前发生故障，文件就丢掉了。</a:t>
            </a:r>
          </a:p>
          <a:p>
            <a:r>
              <a:rPr lang="zh-CN" altLang="en-US" dirty="0"/>
              <a:t>上述流程是在认真考虑了运行在</a:t>
            </a:r>
            <a:r>
              <a:rPr lang="en-US" altLang="zh-CN" dirty="0"/>
              <a:t>HDFS</a:t>
            </a:r>
            <a:r>
              <a:rPr lang="zh-CN" altLang="en-US" dirty="0"/>
              <a:t>上的目标程序之后被采用。这些应用程序需要流式地写文件。如果客户端对远程文件系统进行直接写入而没有任何本地的缓存，这就会对网速和网络吞吐量产生很大的影响。这方面早有前车之鉴，早期的分布式文件系统如</a:t>
            </a:r>
            <a:r>
              <a:rPr lang="en-US" altLang="zh-CN" dirty="0"/>
              <a:t>AFS</a:t>
            </a:r>
            <a:r>
              <a:rPr lang="zh-CN" altLang="en-US" dirty="0"/>
              <a:t>，也用客户端缓冲来提高性能，</a:t>
            </a:r>
            <a:r>
              <a:rPr lang="en-US" altLang="zh-CN" dirty="0"/>
              <a:t>POSIX</a:t>
            </a:r>
            <a:r>
              <a:rPr lang="zh-CN" altLang="en-US" dirty="0"/>
              <a:t>接口的限制也被放宽以达到更高的数据上传速率。</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数据组织</a:t>
            </a:r>
            <a:r>
              <a:rPr lang="en-US" altLang="zh-CN" dirty="0"/>
              <a:t>-</a:t>
            </a:r>
            <a:r>
              <a:rPr lang="zh-CN" altLang="en-US" dirty="0"/>
              <a:t>流式复制</a:t>
            </a:r>
            <a:r>
              <a:rPr lang="en-US" altLang="zh-CN" dirty="0"/>
              <a:t>(Replication Pipelining)</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当客户端写数据到</a:t>
            </a:r>
            <a:r>
              <a:rPr lang="en-US" altLang="zh-CN" dirty="0"/>
              <a:t>HDFS</a:t>
            </a:r>
            <a:r>
              <a:rPr lang="zh-CN" altLang="en-US" dirty="0"/>
              <a:t>文件中时，如上所述，数据首先被写入本地文件中，假设</a:t>
            </a:r>
            <a:r>
              <a:rPr lang="en-US" altLang="zh-CN" dirty="0"/>
              <a:t>HDFS</a:t>
            </a:r>
            <a:r>
              <a:rPr lang="zh-CN" altLang="en-US" dirty="0"/>
              <a:t>文件的复制因子是</a:t>
            </a:r>
            <a:r>
              <a:rPr lang="en-US" altLang="zh-CN" dirty="0"/>
              <a:t>3</a:t>
            </a:r>
            <a:r>
              <a:rPr lang="zh-CN" altLang="en-US" dirty="0"/>
              <a:t>，当本地文件堆积到一块大小的数据，客户端从名字节点获得一个数据节点的列表。这个列表也包含存放数据块副本的数据节点。</a:t>
            </a:r>
            <a:endParaRPr lang="en-US" altLang="zh-CN" dirty="0"/>
          </a:p>
          <a:p>
            <a:r>
              <a:rPr lang="zh-CN" altLang="en-US" dirty="0"/>
              <a:t>当客户端刷新数据块到第一个数据节点。第一个数据节点开始以</a:t>
            </a:r>
            <a:r>
              <a:rPr lang="en-US" altLang="zh-CN" dirty="0"/>
              <a:t>4kb</a:t>
            </a:r>
            <a:r>
              <a:rPr lang="zh-CN" altLang="en-US" dirty="0"/>
              <a:t>为单元接收数据，将每一小块都写到本地库中，同时将每一小块都传送到列表中的第二个数据节点。同理，第二个数据节点将小块数据写入本地库中同时传给第三个数据节点，第三个数据节点直接写到本地库中。</a:t>
            </a:r>
            <a:endParaRPr lang="en-US" altLang="zh-CN" dirty="0"/>
          </a:p>
          <a:p>
            <a:r>
              <a:rPr lang="zh-CN" altLang="en-US" dirty="0"/>
              <a:t>一个数据节点在接前一个节点数据的同时，还可以将数据流水式传递给下一个节点，所以，数据是流水式地从一个数据节点传递到下一个。</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成绩评定</a:t>
            </a:r>
          </a:p>
        </p:txBody>
      </p:sp>
      <p:sp>
        <p:nvSpPr>
          <p:cNvPr id="3" name="内容占位符 2"/>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（时间未定）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写流程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749" y="1196752"/>
            <a:ext cx="8254051" cy="4608512"/>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读流程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498" y="1556792"/>
            <a:ext cx="8428301" cy="4464496"/>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访问方式</a:t>
            </a:r>
            <a:r>
              <a:rPr lang="en-US" altLang="zh-CN" dirty="0"/>
              <a:t>(Accessibility)</a:t>
            </a:r>
            <a:endParaRPr lang="zh-CN" altLang="en-US" dirty="0"/>
          </a:p>
        </p:txBody>
      </p:sp>
      <p:sp>
        <p:nvSpPr>
          <p:cNvPr id="3" name="内容占位符 2"/>
          <p:cNvSpPr>
            <a:spLocks noGrp="1"/>
          </p:cNvSpPr>
          <p:nvPr>
            <p:ph idx="1"/>
          </p:nvPr>
        </p:nvSpPr>
        <p:spPr/>
        <p:txBody>
          <a:bodyPr>
            <a:normAutofit/>
          </a:bodyPr>
          <a:lstStyle/>
          <a:p>
            <a:r>
              <a:rPr lang="en-US" altLang="zh-CN" dirty="0" err="1"/>
              <a:t>DFSShell</a:t>
            </a:r>
            <a:r>
              <a:rPr lang="zh-CN" altLang="en-US" dirty="0"/>
              <a:t>：</a:t>
            </a:r>
            <a:r>
              <a:rPr lang="en-US" altLang="zh-CN" dirty="0"/>
              <a:t>HDFS</a:t>
            </a:r>
            <a:r>
              <a:rPr lang="zh-CN" altLang="en-US" dirty="0"/>
              <a:t>允许用户数据组织成文件和文件夹的方式，它提供一个叫</a:t>
            </a:r>
            <a:r>
              <a:rPr lang="en-US" altLang="zh-CN" dirty="0" err="1"/>
              <a:t>DFSShell</a:t>
            </a:r>
            <a:r>
              <a:rPr lang="zh-CN" altLang="en-US" dirty="0"/>
              <a:t>的接口，使用户可以和</a:t>
            </a:r>
            <a:r>
              <a:rPr lang="en-US" altLang="zh-CN" dirty="0"/>
              <a:t>HDFS</a:t>
            </a:r>
            <a:r>
              <a:rPr lang="zh-CN" altLang="en-US" dirty="0"/>
              <a:t>中的数据交互。命令集的语法跟</a:t>
            </a:r>
            <a:r>
              <a:rPr lang="en-US" altLang="zh-CN" dirty="0" err="1"/>
              <a:t>bash,csh</a:t>
            </a:r>
            <a:r>
              <a:rPr lang="zh-CN" altLang="en-US" dirty="0"/>
              <a:t>。</a:t>
            </a:r>
            <a:endParaRPr lang="en-US" altLang="zh-CN" dirty="0"/>
          </a:p>
          <a:p>
            <a:r>
              <a:rPr lang="en-US" altLang="zh-CN" dirty="0" err="1"/>
              <a:t>DFSAdmin</a:t>
            </a:r>
            <a:r>
              <a:rPr lang="zh-CN" altLang="en-US" dirty="0"/>
              <a:t>命令集是用于管理</a:t>
            </a:r>
            <a:r>
              <a:rPr lang="en-US" altLang="zh-CN" dirty="0" err="1"/>
              <a:t>dfs</a:t>
            </a:r>
            <a:r>
              <a:rPr lang="zh-CN" altLang="en-US" dirty="0"/>
              <a:t>集群的，这些命令只由</a:t>
            </a:r>
            <a:r>
              <a:rPr lang="en-US" altLang="zh-CN" dirty="0"/>
              <a:t>HDFS</a:t>
            </a:r>
            <a:r>
              <a:rPr lang="zh-CN" altLang="en-US" dirty="0"/>
              <a:t>管理员使用。</a:t>
            </a:r>
            <a:endParaRPr lang="en-US" altLang="zh-CN" dirty="0"/>
          </a:p>
          <a:p>
            <a:r>
              <a:rPr lang="zh-CN" altLang="en-US" dirty="0"/>
              <a:t>浏览器接口：典型的</a:t>
            </a:r>
            <a:r>
              <a:rPr lang="en-US" altLang="zh-CN" dirty="0"/>
              <a:t>HDFS</a:t>
            </a:r>
            <a:r>
              <a:rPr lang="zh-CN" altLang="en-US" dirty="0"/>
              <a:t>初始化配置了一个</a:t>
            </a:r>
            <a:r>
              <a:rPr lang="en-US" altLang="zh-CN" dirty="0"/>
              <a:t>web </a:t>
            </a:r>
            <a:r>
              <a:rPr lang="zh-CN" altLang="en-US" dirty="0"/>
              <a:t>服务，通过一个可配的</a:t>
            </a:r>
            <a:r>
              <a:rPr lang="en-US" altLang="zh-CN" dirty="0"/>
              <a:t>TCP</a:t>
            </a:r>
            <a:r>
              <a:rPr lang="zh-CN" altLang="en-US" dirty="0"/>
              <a:t>端口可以访问</a:t>
            </a:r>
            <a:r>
              <a:rPr lang="en-US" altLang="zh-CN" dirty="0"/>
              <a:t>HDFS</a:t>
            </a:r>
            <a:r>
              <a:rPr lang="zh-CN" altLang="en-US" dirty="0"/>
              <a:t>的命名空间。这就使得用户可以通过</a:t>
            </a:r>
            <a:r>
              <a:rPr lang="en-US" altLang="zh-CN" dirty="0"/>
              <a:t>web</a:t>
            </a:r>
            <a:r>
              <a:rPr lang="zh-CN" altLang="en-US" dirty="0"/>
              <a:t>浏览器去查看</a:t>
            </a:r>
            <a:r>
              <a:rPr lang="en-US" altLang="zh-CN" dirty="0"/>
              <a:t>HDFS</a:t>
            </a:r>
            <a:r>
              <a:rPr lang="zh-CN" altLang="en-US" dirty="0"/>
              <a:t>命名空间的内容。</a:t>
            </a:r>
            <a:endParaRPr lang="en-US" altLang="zh-CN" dirty="0"/>
          </a:p>
          <a:p>
            <a:r>
              <a:rPr lang="en-US" altLang="zh-CN" dirty="0"/>
              <a:t>Java </a:t>
            </a:r>
            <a:r>
              <a:rPr lang="en-US" altLang="zh-CN" dirty="0" err="1"/>
              <a:t>api</a:t>
            </a:r>
            <a:r>
              <a:rPr lang="zh-CN" alt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DFSShell</a:t>
            </a:r>
            <a:r>
              <a:rPr lang="zh-CN" altLang="en-US" dirty="0"/>
              <a:t>示例</a:t>
            </a:r>
          </a:p>
        </p:txBody>
      </p:sp>
      <p:graphicFrame>
        <p:nvGraphicFramePr>
          <p:cNvPr id="4" name="内容占位符 3"/>
          <p:cNvGraphicFramePr>
            <a:graphicFrameLocks noGrp="1"/>
          </p:cNvGraphicFramePr>
          <p:nvPr>
            <p:ph idx="1"/>
          </p:nvPr>
        </p:nvGraphicFramePr>
        <p:xfrm>
          <a:off x="611560" y="1844824"/>
          <a:ext cx="8075240" cy="2986128"/>
        </p:xfrm>
        <a:graphic>
          <a:graphicData uri="http://schemas.openxmlformats.org/drawingml/2006/table">
            <a:tbl>
              <a:tblPr/>
              <a:tblGrid>
                <a:gridCol w="3021945">
                  <a:extLst>
                    <a:ext uri="{9D8B030D-6E8A-4147-A177-3AD203B41FA5}">
                      <a16:colId xmlns:a16="http://schemas.microsoft.com/office/drawing/2014/main" val="20000"/>
                    </a:ext>
                  </a:extLst>
                </a:gridCol>
                <a:gridCol w="5053295">
                  <a:extLst>
                    <a:ext uri="{9D8B030D-6E8A-4147-A177-3AD203B41FA5}">
                      <a16:colId xmlns:a16="http://schemas.microsoft.com/office/drawing/2014/main" val="20001"/>
                    </a:ext>
                  </a:extLst>
                </a:gridCol>
              </a:tblGrid>
              <a:tr h="396779">
                <a:tc>
                  <a:txBody>
                    <a:bodyPr/>
                    <a:lstStyle/>
                    <a:p>
                      <a:pPr algn="l" fontAlgn="ctr" latinLnBrk="1"/>
                      <a:r>
                        <a:rPr lang="en-US" sz="2000" b="1" dirty="0">
                          <a:solidFill>
                            <a:srgbClr val="333333"/>
                          </a:solidFill>
                          <a:effectLst/>
                          <a:latin typeface="微软雅黑" pitchFamily="34" charset="-122"/>
                          <a:ea typeface="微软雅黑"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itchFamily="34" charset="-122"/>
                          <a:ea typeface="微软雅黑"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99365">
                <a:tc>
                  <a:txBody>
                    <a:bodyPr/>
                    <a:lstStyle/>
                    <a:p>
                      <a:pPr algn="l" fontAlgn="ctr" latinLnBrk="1"/>
                      <a:r>
                        <a:rPr lang="zh-CN" altLang="en-US" dirty="0">
                          <a:solidFill>
                            <a:srgbClr val="333333"/>
                          </a:solidFill>
                          <a:effectLst/>
                          <a:latin typeface="微软雅黑" pitchFamily="34" charset="-122"/>
                          <a:ea typeface="微软雅黑" pitchFamily="34" charset="-122"/>
                        </a:rPr>
                        <a:t>创建目录 </a:t>
                      </a:r>
                      <a:r>
                        <a:rPr lang="en-US" altLang="zh-CN" dirty="0">
                          <a:solidFill>
                            <a:srgbClr val="333333"/>
                          </a:solidFill>
                          <a:effectLst/>
                          <a:latin typeface="微软雅黑" pitchFamily="34" charset="-122"/>
                          <a:ea typeface="微软雅黑" pitchFamily="34" charset="-122"/>
                        </a:rPr>
                        <a:t>/</a:t>
                      </a:r>
                      <a:r>
                        <a:rPr lang="en-US" dirty="0" err="1">
                          <a:solidFill>
                            <a:srgbClr val="333333"/>
                          </a:solidFill>
                          <a:effectLst/>
                          <a:latin typeface="微软雅黑" pitchFamily="34" charset="-122"/>
                          <a:ea typeface="微软雅黑" pitchFamily="34" charset="-122"/>
                        </a:rPr>
                        <a:t>foodir</a:t>
                      </a:r>
                      <a:endParaRPr lang="en-US" dirty="0">
                        <a:solidFill>
                          <a:srgbClr val="333333"/>
                        </a:solidFill>
                        <a:effectLst/>
                        <a:latin typeface="微软雅黑" pitchFamily="34" charset="-122"/>
                        <a:ea typeface="微软雅黑"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itchFamily="34" charset="-122"/>
                          <a:ea typeface="微软雅黑" pitchFamily="34" charset="-122"/>
                        </a:rPr>
                        <a:t>hadoop dfs -mkdir /foodir</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6104">
                <a:tc>
                  <a:txBody>
                    <a:bodyPr/>
                    <a:lstStyle/>
                    <a:p>
                      <a:pPr algn="l" fontAlgn="ctr" latinLnBrk="1"/>
                      <a:r>
                        <a:rPr lang="zh-CN" altLang="en-US">
                          <a:solidFill>
                            <a:srgbClr val="333333"/>
                          </a:solidFill>
                          <a:effectLst/>
                          <a:latin typeface="微软雅黑" pitchFamily="34" charset="-122"/>
                          <a:ea typeface="微软雅黑" pitchFamily="34" charset="-122"/>
                        </a:rPr>
                        <a:t>查看文件 </a:t>
                      </a:r>
                      <a:r>
                        <a:rPr lang="en-US" altLang="zh-CN">
                          <a:solidFill>
                            <a:srgbClr val="333333"/>
                          </a:solidFill>
                          <a:effectLst/>
                          <a:latin typeface="微软雅黑" pitchFamily="34" charset="-122"/>
                          <a:ea typeface="微软雅黑" pitchFamily="34" charset="-122"/>
                        </a:rPr>
                        <a:t>/</a:t>
                      </a:r>
                      <a:r>
                        <a:rPr lang="en-US">
                          <a:solidFill>
                            <a:srgbClr val="333333"/>
                          </a:solidFill>
                          <a:effectLst/>
                          <a:latin typeface="微软雅黑" pitchFamily="34" charset="-122"/>
                          <a:ea typeface="微软雅黑" pitchFamily="34" charset="-122"/>
                        </a:rPr>
                        <a:t>foodir/myfile.txt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itchFamily="34" charset="-122"/>
                          <a:ea typeface="微软雅黑" pitchFamily="34" charset="-122"/>
                        </a:rPr>
                        <a:t>hadoop</a:t>
                      </a:r>
                      <a:r>
                        <a:rPr lang="en-US" dirty="0">
                          <a:solidFill>
                            <a:srgbClr val="333333"/>
                          </a:solidFill>
                          <a:effectLst/>
                          <a:latin typeface="微软雅黑" pitchFamily="34" charset="-122"/>
                          <a:ea typeface="微软雅黑" pitchFamily="34" charset="-122"/>
                        </a:rPr>
                        <a:t> </a:t>
                      </a:r>
                      <a:r>
                        <a:rPr lang="en-US" dirty="0" err="1">
                          <a:solidFill>
                            <a:srgbClr val="333333"/>
                          </a:solidFill>
                          <a:effectLst/>
                          <a:latin typeface="微软雅黑" pitchFamily="34" charset="-122"/>
                          <a:ea typeface="微软雅黑" pitchFamily="34" charset="-122"/>
                        </a:rPr>
                        <a:t>dfs</a:t>
                      </a:r>
                      <a:r>
                        <a:rPr lang="en-US" dirty="0">
                          <a:solidFill>
                            <a:srgbClr val="333333"/>
                          </a:solidFill>
                          <a:effectLst/>
                          <a:latin typeface="微软雅黑" pitchFamily="34" charset="-122"/>
                          <a:ea typeface="微软雅黑" pitchFamily="34" charset="-122"/>
                        </a:rPr>
                        <a:t> -cat /</a:t>
                      </a:r>
                      <a:r>
                        <a:rPr lang="en-US" dirty="0" err="1">
                          <a:solidFill>
                            <a:srgbClr val="333333"/>
                          </a:solidFill>
                          <a:effectLst/>
                          <a:latin typeface="微软雅黑" pitchFamily="34" charset="-122"/>
                          <a:ea typeface="微软雅黑" pitchFamily="34" charset="-122"/>
                        </a:rPr>
                        <a:t>foodir</a:t>
                      </a:r>
                      <a:r>
                        <a:rPr lang="en-US" dirty="0">
                          <a:solidFill>
                            <a:srgbClr val="333333"/>
                          </a:solidFill>
                          <a:effectLst/>
                          <a:latin typeface="微软雅黑" pitchFamily="34" charset="-122"/>
                          <a:ea typeface="微软雅黑"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53880">
                <a:tc>
                  <a:txBody>
                    <a:bodyPr/>
                    <a:lstStyle/>
                    <a:p>
                      <a:pPr algn="l" fontAlgn="ctr" latinLnBrk="1"/>
                      <a:r>
                        <a:rPr lang="zh-CN" altLang="en-US" dirty="0">
                          <a:solidFill>
                            <a:srgbClr val="333333"/>
                          </a:solidFill>
                          <a:effectLst/>
                          <a:latin typeface="微软雅黑" pitchFamily="34" charset="-122"/>
                          <a:ea typeface="微软雅黑" pitchFamily="34" charset="-122"/>
                        </a:rPr>
                        <a:t>删除文件</a:t>
                      </a:r>
                      <a:r>
                        <a:rPr lang="en-US" altLang="zh-CN" dirty="0">
                          <a:solidFill>
                            <a:srgbClr val="333333"/>
                          </a:solidFill>
                          <a:effectLst/>
                          <a:latin typeface="微软雅黑" pitchFamily="34" charset="-122"/>
                          <a:ea typeface="微软雅黑" pitchFamily="34" charset="-122"/>
                        </a:rPr>
                        <a:t>/</a:t>
                      </a:r>
                      <a:r>
                        <a:rPr lang="en-US" dirty="0" err="1">
                          <a:solidFill>
                            <a:srgbClr val="333333"/>
                          </a:solidFill>
                          <a:effectLst/>
                          <a:latin typeface="微软雅黑" pitchFamily="34" charset="-122"/>
                          <a:ea typeface="微软雅黑" pitchFamily="34" charset="-122"/>
                        </a:rPr>
                        <a:t>foodir</a:t>
                      </a:r>
                      <a:r>
                        <a:rPr lang="en-US" dirty="0">
                          <a:solidFill>
                            <a:srgbClr val="333333"/>
                          </a:solidFill>
                          <a:effectLst/>
                          <a:latin typeface="微软雅黑" pitchFamily="34" charset="-122"/>
                          <a:ea typeface="微软雅黑"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itchFamily="34" charset="-122"/>
                          <a:ea typeface="微软雅黑" pitchFamily="34" charset="-122"/>
                        </a:rPr>
                        <a:t>hadoop</a:t>
                      </a:r>
                      <a:r>
                        <a:rPr lang="en-US" dirty="0">
                          <a:solidFill>
                            <a:srgbClr val="333333"/>
                          </a:solidFill>
                          <a:effectLst/>
                          <a:latin typeface="微软雅黑" pitchFamily="34" charset="-122"/>
                          <a:ea typeface="微软雅黑" pitchFamily="34" charset="-122"/>
                        </a:rPr>
                        <a:t> </a:t>
                      </a:r>
                      <a:r>
                        <a:rPr lang="en-US" dirty="0" err="1">
                          <a:solidFill>
                            <a:srgbClr val="333333"/>
                          </a:solidFill>
                          <a:effectLst/>
                          <a:latin typeface="微软雅黑" pitchFamily="34" charset="-122"/>
                          <a:ea typeface="微软雅黑" pitchFamily="34" charset="-122"/>
                        </a:rPr>
                        <a:t>dfs</a:t>
                      </a:r>
                      <a:r>
                        <a:rPr lang="en-US" dirty="0">
                          <a:solidFill>
                            <a:srgbClr val="333333"/>
                          </a:solidFill>
                          <a:effectLst/>
                          <a:latin typeface="微软雅黑" pitchFamily="34" charset="-122"/>
                          <a:ea typeface="微软雅黑" pitchFamily="34" charset="-122"/>
                        </a:rPr>
                        <a:t> -rm /</a:t>
                      </a:r>
                      <a:r>
                        <a:rPr lang="en-US" dirty="0" err="1">
                          <a:solidFill>
                            <a:srgbClr val="333333"/>
                          </a:solidFill>
                          <a:effectLst/>
                          <a:latin typeface="微软雅黑" pitchFamily="34" charset="-122"/>
                          <a:ea typeface="微软雅黑" pitchFamily="34" charset="-122"/>
                        </a:rPr>
                        <a:t>foodir</a:t>
                      </a:r>
                      <a:r>
                        <a:rPr lang="en-US" dirty="0">
                          <a:solidFill>
                            <a:srgbClr val="333333"/>
                          </a:solidFill>
                          <a:effectLst/>
                          <a:latin typeface="微软雅黑" pitchFamily="34" charset="-122"/>
                          <a:ea typeface="微软雅黑" pitchFamily="34" charset="-122"/>
                        </a:rPr>
                        <a:t> 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DFSAdmin</a:t>
            </a:r>
            <a:r>
              <a:rPr lang="zh-CN" altLang="en-US" dirty="0"/>
              <a:t>示例</a:t>
            </a:r>
          </a:p>
        </p:txBody>
      </p:sp>
      <p:graphicFrame>
        <p:nvGraphicFramePr>
          <p:cNvPr id="4" name="内容占位符 3"/>
          <p:cNvGraphicFramePr>
            <a:graphicFrameLocks noGrp="1"/>
          </p:cNvGraphicFramePr>
          <p:nvPr>
            <p:ph idx="1"/>
          </p:nvPr>
        </p:nvGraphicFramePr>
        <p:xfrm>
          <a:off x="467543" y="1916832"/>
          <a:ext cx="8219257" cy="3024337"/>
        </p:xfrm>
        <a:graphic>
          <a:graphicData uri="http://schemas.openxmlformats.org/drawingml/2006/table">
            <a:tbl>
              <a:tblPr/>
              <a:tblGrid>
                <a:gridCol w="3075840">
                  <a:extLst>
                    <a:ext uri="{9D8B030D-6E8A-4147-A177-3AD203B41FA5}">
                      <a16:colId xmlns:a16="http://schemas.microsoft.com/office/drawing/2014/main" val="20000"/>
                    </a:ext>
                  </a:extLst>
                </a:gridCol>
                <a:gridCol w="5143417">
                  <a:extLst>
                    <a:ext uri="{9D8B030D-6E8A-4147-A177-3AD203B41FA5}">
                      <a16:colId xmlns:a16="http://schemas.microsoft.com/office/drawing/2014/main" val="20001"/>
                    </a:ext>
                  </a:extLst>
                </a:gridCol>
              </a:tblGrid>
              <a:tr h="451393">
                <a:tc>
                  <a:txBody>
                    <a:bodyPr/>
                    <a:lstStyle/>
                    <a:p>
                      <a:pPr algn="l" fontAlgn="ctr" latinLnBrk="1"/>
                      <a:r>
                        <a:rPr lang="en-US" b="1" dirty="0">
                          <a:solidFill>
                            <a:srgbClr val="333333"/>
                          </a:solidFill>
                          <a:effectLst/>
                          <a:latin typeface="微软雅黑" pitchFamily="34" charset="-122"/>
                          <a:ea typeface="微软雅黑"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itchFamily="34" charset="-122"/>
                          <a:ea typeface="微软雅黑"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7648">
                <a:tc>
                  <a:txBody>
                    <a:bodyPr/>
                    <a:lstStyle/>
                    <a:p>
                      <a:pPr algn="l" fontAlgn="ctr" latinLnBrk="1"/>
                      <a:r>
                        <a:rPr lang="zh-CN" altLang="en-US">
                          <a:solidFill>
                            <a:srgbClr val="333333"/>
                          </a:solidFill>
                          <a:effectLst/>
                          <a:latin typeface="微软雅黑" pitchFamily="34" charset="-122"/>
                          <a:ea typeface="微软雅黑" pitchFamily="34" charset="-122"/>
                        </a:rPr>
                        <a:t>将集群设置成安全模式</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itchFamily="34" charset="-122"/>
                          <a:ea typeface="微软雅黑" pitchFamily="34" charset="-122"/>
                        </a:rPr>
                        <a:t>bin/hadoop dfsadmin -safemode enter</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57648">
                <a:tc>
                  <a:txBody>
                    <a:bodyPr/>
                    <a:lstStyle/>
                    <a:p>
                      <a:pPr algn="l" fontAlgn="ctr" latinLnBrk="1"/>
                      <a:r>
                        <a:rPr lang="zh-CN" altLang="en-US">
                          <a:solidFill>
                            <a:srgbClr val="333333"/>
                          </a:solidFill>
                          <a:effectLst/>
                          <a:latin typeface="微软雅黑" pitchFamily="34" charset="-122"/>
                          <a:ea typeface="微软雅黑" pitchFamily="34" charset="-122"/>
                        </a:rPr>
                        <a:t>产生一个数据节点的列表</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itchFamily="34" charset="-122"/>
                          <a:ea typeface="微软雅黑" pitchFamily="34" charset="-122"/>
                        </a:rPr>
                        <a:t>bin/hadoop dfsadmin -report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57648">
                <a:tc>
                  <a:txBody>
                    <a:bodyPr/>
                    <a:lstStyle/>
                    <a:p>
                      <a:pPr algn="l" fontAlgn="ctr" latinLnBrk="1"/>
                      <a:r>
                        <a:rPr lang="zh-CN" altLang="en-US">
                          <a:solidFill>
                            <a:srgbClr val="333333"/>
                          </a:solidFill>
                          <a:effectLst/>
                          <a:latin typeface="微软雅黑" pitchFamily="34" charset="-122"/>
                          <a:ea typeface="微软雅黑" pitchFamily="34" charset="-122"/>
                        </a:rPr>
                        <a:t>去掉一个数据节点</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a:solidFill>
                            <a:srgbClr val="333333"/>
                          </a:solidFill>
                          <a:effectLst/>
                          <a:latin typeface="微软雅黑" pitchFamily="34" charset="-122"/>
                          <a:ea typeface="微软雅黑" pitchFamily="34" charset="-122"/>
                        </a:rPr>
                        <a:t>bin/</a:t>
                      </a:r>
                      <a:r>
                        <a:rPr lang="en-US" dirty="0" err="1">
                          <a:solidFill>
                            <a:srgbClr val="333333"/>
                          </a:solidFill>
                          <a:effectLst/>
                          <a:latin typeface="微软雅黑" pitchFamily="34" charset="-122"/>
                          <a:ea typeface="微软雅黑" pitchFamily="34" charset="-122"/>
                        </a:rPr>
                        <a:t>hadoop</a:t>
                      </a:r>
                      <a:r>
                        <a:rPr lang="en-US" dirty="0">
                          <a:solidFill>
                            <a:srgbClr val="333333"/>
                          </a:solidFill>
                          <a:effectLst/>
                          <a:latin typeface="微软雅黑" pitchFamily="34" charset="-122"/>
                          <a:ea typeface="微软雅黑" pitchFamily="34" charset="-122"/>
                        </a:rPr>
                        <a:t> </a:t>
                      </a:r>
                      <a:r>
                        <a:rPr lang="en-US" dirty="0" err="1">
                          <a:solidFill>
                            <a:srgbClr val="333333"/>
                          </a:solidFill>
                          <a:effectLst/>
                          <a:latin typeface="微软雅黑" pitchFamily="34" charset="-122"/>
                          <a:ea typeface="微软雅黑" pitchFamily="34" charset="-122"/>
                        </a:rPr>
                        <a:t>dfsadmin</a:t>
                      </a:r>
                      <a:r>
                        <a:rPr lang="en-US" dirty="0">
                          <a:solidFill>
                            <a:srgbClr val="333333"/>
                          </a:solidFill>
                          <a:effectLst/>
                          <a:latin typeface="微软雅黑" pitchFamily="34" charset="-122"/>
                          <a:ea typeface="微软雅黑" pitchFamily="34" charset="-122"/>
                        </a:rPr>
                        <a:t> -decommission </a:t>
                      </a:r>
                      <a:r>
                        <a:rPr lang="en-US" dirty="0" err="1">
                          <a:solidFill>
                            <a:srgbClr val="333333"/>
                          </a:solidFill>
                          <a:effectLst/>
                          <a:latin typeface="微软雅黑" pitchFamily="34" charset="-122"/>
                          <a:ea typeface="微软雅黑" pitchFamily="34" charset="-122"/>
                        </a:rPr>
                        <a:t>datanodename</a:t>
                      </a:r>
                      <a:endParaRPr lang="en-US" dirty="0">
                        <a:solidFill>
                          <a:srgbClr val="333333"/>
                        </a:solidFill>
                        <a:effectLst/>
                        <a:latin typeface="微软雅黑" pitchFamily="34" charset="-122"/>
                        <a:ea typeface="微软雅黑"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HDFS</a:t>
            </a:r>
            <a:r>
              <a:rPr lang="zh-CN" altLang="en-US" dirty="0"/>
              <a:t>的文件读取解析</a:t>
            </a:r>
          </a:p>
        </p:txBody>
      </p:sp>
      <p:pic>
        <p:nvPicPr>
          <p:cNvPr id="6" name="图片 5"/>
          <p:cNvPicPr>
            <a:picLocks noChangeAspect="1"/>
          </p:cNvPicPr>
          <p:nvPr/>
        </p:nvPicPr>
        <p:blipFill>
          <a:blip r:embed="rId2"/>
          <a:stretch>
            <a:fillRect/>
          </a:stretch>
        </p:blipFill>
        <p:spPr>
          <a:xfrm>
            <a:off x="88425" y="989396"/>
            <a:ext cx="8967150" cy="1268338"/>
          </a:xfrm>
          <a:prstGeom prst="rect">
            <a:avLst/>
          </a:prstGeom>
        </p:spPr>
      </p:pic>
      <p:pic>
        <p:nvPicPr>
          <p:cNvPr id="7" name="图片 6"/>
          <p:cNvPicPr>
            <a:picLocks noChangeAspect="1"/>
          </p:cNvPicPr>
          <p:nvPr/>
        </p:nvPicPr>
        <p:blipFill>
          <a:blip r:embed="rId3"/>
          <a:stretch>
            <a:fillRect/>
          </a:stretch>
        </p:blipFill>
        <p:spPr>
          <a:xfrm>
            <a:off x="26777" y="2257734"/>
            <a:ext cx="7221647" cy="460026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初识</a:t>
            </a:r>
            <a:r>
              <a:rPr lang="en-US" altLang="zh-CN" dirty="0"/>
              <a:t>HBase</a:t>
            </a:r>
            <a:endParaRPr lang="zh-CN" altLang="en-US" dirty="0"/>
          </a:p>
        </p:txBody>
      </p:sp>
      <p:sp>
        <p:nvSpPr>
          <p:cNvPr id="5" name="内容占位符 4"/>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t>HBase </a:t>
            </a:r>
            <a:r>
              <a:rPr lang="zh-CN" altLang="en-US" dirty="0"/>
              <a:t>底层存储基于 </a:t>
            </a:r>
            <a:r>
              <a:rPr lang="en-US" altLang="zh-CN" dirty="0"/>
              <a:t>HDFS </a:t>
            </a:r>
            <a:r>
              <a:rPr lang="zh-CN" altLang="en-US" dirty="0"/>
              <a:t>实现，集群的管理基于 </a:t>
            </a:r>
            <a:r>
              <a:rPr lang="en-US" altLang="zh-CN" dirty="0" err="1"/>
              <a:t>ZooKeeper</a:t>
            </a:r>
            <a:r>
              <a:rPr lang="en-US" altLang="zh-CN" dirty="0"/>
              <a:t> </a:t>
            </a:r>
            <a:r>
              <a:rPr lang="zh-CN" altLang="en-US" dirty="0"/>
              <a:t>实现。</a:t>
            </a:r>
            <a:endParaRPr lang="en-US" altLang="zh-CN" dirty="0"/>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p:cNvSpPr>
            <a:spLocks noGrp="1"/>
          </p:cNvSpPr>
          <p:nvPr>
            <p:ph idx="1"/>
          </p:nvPr>
        </p:nvSpPr>
        <p:spPr/>
        <p:txBody>
          <a:bodyPr/>
          <a:lstStyle/>
          <a:p>
            <a:r>
              <a:rPr lang="zh-CN" altLang="en-US" dirty="0"/>
              <a:t>易扩展</a:t>
            </a:r>
          </a:p>
          <a:p>
            <a:pPr lvl="1"/>
            <a:r>
              <a:rPr lang="en-US" altLang="zh-CN" dirty="0" err="1"/>
              <a:t>Hbase</a:t>
            </a:r>
            <a:r>
              <a:rPr lang="en-US" altLang="zh-CN" dirty="0"/>
              <a:t>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err="1"/>
              <a:t>Hbase</a:t>
            </a:r>
            <a:r>
              <a:rPr lang="en-US" altLang="zh-CN" dirty="0"/>
              <a:t> </a:t>
            </a:r>
            <a:r>
              <a:rPr lang="zh-CN" altLang="en-US" dirty="0"/>
              <a:t>上层的处理能力。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HBase</a:t>
            </a:r>
            <a:r>
              <a:rPr lang="zh-CN" altLang="en-US" dirty="0"/>
              <a:t>体系结构</a:t>
            </a:r>
          </a:p>
        </p:txBody>
      </p:sp>
      <p:pic>
        <p:nvPicPr>
          <p:cNvPr id="4" name="图片 3"/>
          <p:cNvPicPr>
            <a:picLocks noChangeAspect="1"/>
          </p:cNvPicPr>
          <p:nvPr/>
        </p:nvPicPr>
        <p:blipFill>
          <a:blip r:embed="rId3"/>
          <a:stretch>
            <a:fillRect/>
          </a:stretch>
        </p:blipFill>
        <p:spPr>
          <a:xfrm>
            <a:off x="467542" y="1340768"/>
            <a:ext cx="8424937" cy="5120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大数据概述</a:t>
            </a:r>
          </a:p>
        </p:txBody>
      </p:sp>
      <p:sp>
        <p:nvSpPr>
          <p:cNvPr id="3" name="内容占位符 2"/>
          <p:cNvSpPr>
            <a:spLocks noGrp="1"/>
          </p:cNvSpPr>
          <p:nvPr>
            <p:ph idx="1"/>
          </p:nvPr>
        </p:nvSpPr>
        <p:spPr/>
        <p:txBody>
          <a:bodyPr/>
          <a:lstStyle/>
          <a:p>
            <a:endParaRPr lang="zh-CN" altLang="en-US" dirty="0"/>
          </a:p>
        </p:txBody>
      </p:sp>
      <p:grpSp>
        <p:nvGrpSpPr>
          <p:cNvPr id="33" name="组合 27"/>
          <p:cNvGrpSpPr/>
          <p:nvPr/>
        </p:nvGrpSpPr>
        <p:grpSpPr>
          <a:xfrm>
            <a:off x="1365250" y="2193925"/>
            <a:ext cx="2754312" cy="2752725"/>
            <a:chOff x="1222375" y="1492250"/>
            <a:chExt cx="2754313" cy="2752725"/>
          </a:xfrm>
        </p:grpSpPr>
        <p:grpSp>
          <p:nvGrpSpPr>
            <p:cNvPr id="34" name="组合 1"/>
            <p:cNvGrpSpPr/>
            <p:nvPr/>
          </p:nvGrpSpPr>
          <p:grpSpPr>
            <a:xfrm>
              <a:off x="1222375" y="1492250"/>
              <a:ext cx="2754313" cy="2752725"/>
              <a:chOff x="817310" y="2201172"/>
              <a:chExt cx="3060000" cy="3060000"/>
            </a:xfrm>
          </p:grpSpPr>
          <p:sp>
            <p:nvSpPr>
              <p:cNvPr id="36" name="椭圆 4"/>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itchFamily="34" charset="0"/>
                  <a:ea typeface="宋体" pitchFamily="2" charset="-122"/>
                  <a:cs typeface="Arial" panose="020B0604020202020204"/>
                </a:endParaRPr>
              </a:p>
            </p:txBody>
          </p:sp>
          <p:sp>
            <p:nvSpPr>
              <p:cNvPr id="37" name="椭圆 5"/>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itchFamily="34" charset="0"/>
                  <a:ea typeface="宋体" pitchFamily="2" charset="-122"/>
                  <a:cs typeface="Arial" panose="020B0604020202020204"/>
                </a:endParaRPr>
              </a:p>
            </p:txBody>
          </p:sp>
        </p:grpSp>
        <p:sp>
          <p:nvSpPr>
            <p:cNvPr id="35" name="Rectangle 13"/>
            <p:cNvSpPr>
              <a:spLocks noChangeArrowheads="1"/>
            </p:cNvSpPr>
            <p:nvPr/>
          </p:nvSpPr>
          <p:spPr bwMode="auto">
            <a:xfrm>
              <a:off x="1533590" y="2433058"/>
              <a:ext cx="2035771" cy="830997"/>
            </a:xfrm>
            <a:prstGeom prst="rect">
              <a:avLst/>
            </a:prstGeom>
            <a:noFill/>
            <a:ln w="9525">
              <a:noFill/>
              <a:miter lim="800000"/>
            </a:ln>
            <a:effectLst/>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什么是</a:t>
              </a:r>
              <a:endParaRPr kumimoji="0" lang="en-US" altLang="zh-CN"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大数据</a:t>
              </a:r>
            </a:p>
          </p:txBody>
        </p:sp>
      </p:grpSp>
      <p:sp>
        <p:nvSpPr>
          <p:cNvPr id="38" name="矩形 6"/>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dirty="0">
              <a:ln>
                <a:noFill/>
              </a:ln>
              <a:solidFill>
                <a:srgbClr val="000000"/>
              </a:solidFill>
              <a:effectLst/>
              <a:uLnTx/>
              <a:uFillTx/>
              <a:latin typeface="Calibri" pitchFamily="34" charset="0"/>
              <a:ea typeface="微软雅黑" pitchFamily="34" charset="-122"/>
            </a:endParaRPr>
          </a:p>
        </p:txBody>
      </p:sp>
      <p:grpSp>
        <p:nvGrpSpPr>
          <p:cNvPr id="39" name="组合 32"/>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sp>
          <p:nvSpPr>
            <p:cNvPr id="41" name="TextBox 146"/>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42" name="组合 33"/>
          <p:cNvGrpSpPr/>
          <p:nvPr/>
        </p:nvGrpSpPr>
        <p:grpSpPr>
          <a:xfrm>
            <a:off x="3704095" y="4440957"/>
            <a:ext cx="4371975" cy="587078"/>
            <a:chOff x="3549650" y="3849688"/>
            <a:chExt cx="4371975" cy="388937"/>
          </a:xfrm>
          <a:solidFill>
            <a:schemeClr val="accent5">
              <a:lumMod val="40000"/>
              <a:lumOff val="60000"/>
            </a:schemeClr>
          </a:solidFill>
        </p:grpSpPr>
        <p:sp>
          <p:nvSpPr>
            <p:cNvPr id="43" name="矩形 15"/>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sp>
          <p:nvSpPr>
            <p:cNvPr id="44" name="TextBox 146"/>
            <p:cNvSpPr/>
            <p:nvPr/>
          </p:nvSpPr>
          <p:spPr>
            <a:xfrm>
              <a:off x="3743325" y="3905250"/>
              <a:ext cx="2197968" cy="244681"/>
            </a:xfrm>
            <a:prstGeom prst="rect">
              <a:avLst/>
            </a:prstGeom>
            <a:grp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大数据的构成</a:t>
              </a:r>
            </a:p>
          </p:txBody>
        </p:sp>
      </p:grpSp>
      <p:grpSp>
        <p:nvGrpSpPr>
          <p:cNvPr id="45" name="组合 28"/>
          <p:cNvGrpSpPr/>
          <p:nvPr/>
        </p:nvGrpSpPr>
        <p:grpSpPr>
          <a:xfrm>
            <a:off x="3016250" y="2033588"/>
            <a:ext cx="747712" cy="741362"/>
            <a:chOff x="2873375" y="1331913"/>
            <a:chExt cx="747713" cy="741362"/>
          </a:xfrm>
        </p:grpSpPr>
        <p:grpSp>
          <p:nvGrpSpPr>
            <p:cNvPr id="46" name="组合 10"/>
            <p:cNvGrpSpPr/>
            <p:nvPr/>
          </p:nvGrpSpPr>
          <p:grpSpPr>
            <a:xfrm>
              <a:off x="2876550" y="1331913"/>
              <a:ext cx="741363" cy="741362"/>
              <a:chOff x="1026678" y="2401342"/>
              <a:chExt cx="823237" cy="823237"/>
            </a:xfrm>
          </p:grpSpPr>
          <p:sp>
            <p:nvSpPr>
              <p:cNvPr id="48" name="椭圆 11"/>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sp>
            <p:nvSpPr>
              <p:cNvPr id="49" name="椭圆 12"/>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grpSp>
        <p:sp>
          <p:nvSpPr>
            <p:cNvPr id="47" name="Rectangle 13"/>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latin typeface="微软雅黑" pitchFamily="34" charset="-122"/>
                  <a:ea typeface="微软雅黑" pitchFamily="34" charset="-122"/>
                </a:rPr>
                <a:t>1</a:t>
              </a:r>
            </a:p>
          </p:txBody>
        </p:sp>
      </p:grpSp>
      <p:grpSp>
        <p:nvGrpSpPr>
          <p:cNvPr id="50" name="组合 29"/>
          <p:cNvGrpSpPr/>
          <p:nvPr/>
        </p:nvGrpSpPr>
        <p:grpSpPr>
          <a:xfrm>
            <a:off x="3724275" y="3200400"/>
            <a:ext cx="747712" cy="739775"/>
            <a:chOff x="3581400" y="2498725"/>
            <a:chExt cx="747713" cy="739775"/>
          </a:xfrm>
        </p:grpSpPr>
        <p:grpSp>
          <p:nvGrpSpPr>
            <p:cNvPr id="51" name="组合 7"/>
            <p:cNvGrpSpPr/>
            <p:nvPr/>
          </p:nvGrpSpPr>
          <p:grpSpPr>
            <a:xfrm>
              <a:off x="3584575" y="2498725"/>
              <a:ext cx="739775" cy="739775"/>
              <a:chOff x="4396580" y="2306605"/>
              <a:chExt cx="822211" cy="822211"/>
            </a:xfrm>
          </p:grpSpPr>
          <p:sp>
            <p:nvSpPr>
              <p:cNvPr id="53" name="椭圆 8"/>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sp>
            <p:nvSpPr>
              <p:cNvPr id="54" name="椭圆 27"/>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grpSp>
        <p:sp>
          <p:nvSpPr>
            <p:cNvPr id="52" name="Rectangle 13"/>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2</a:t>
              </a:r>
            </a:p>
          </p:txBody>
        </p:sp>
      </p:grpSp>
      <p:grpSp>
        <p:nvGrpSpPr>
          <p:cNvPr id="55" name="组合 30"/>
          <p:cNvGrpSpPr/>
          <p:nvPr/>
        </p:nvGrpSpPr>
        <p:grpSpPr>
          <a:xfrm>
            <a:off x="3016250" y="4375150"/>
            <a:ext cx="747712" cy="739775"/>
            <a:chOff x="2873375" y="3673475"/>
            <a:chExt cx="747713" cy="739775"/>
          </a:xfrm>
        </p:grpSpPr>
        <p:grpSp>
          <p:nvGrpSpPr>
            <p:cNvPr id="56" name="组合 13"/>
            <p:cNvGrpSpPr/>
            <p:nvPr/>
          </p:nvGrpSpPr>
          <p:grpSpPr>
            <a:xfrm>
              <a:off x="2878138" y="3673475"/>
              <a:ext cx="739775" cy="739775"/>
              <a:chOff x="4396507" y="3324383"/>
              <a:chExt cx="822355" cy="822355"/>
            </a:xfrm>
          </p:grpSpPr>
          <p:sp>
            <p:nvSpPr>
              <p:cNvPr id="58" name="椭圆 14"/>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sp>
            <p:nvSpPr>
              <p:cNvPr id="59" name="椭圆 32"/>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defRPr/>
                </a:pPr>
                <a:endParaRPr kumimoji="0" lang="zh-CN" altLang="en-US" sz="2000" b="0" i="0" u="none" strike="noStrike" kern="0" cap="none" spc="0" normalizeH="0" baseline="0" noProof="0">
                  <a:ln>
                    <a:noFill/>
                  </a:ln>
                  <a:solidFill>
                    <a:srgbClr val="FFFFFF"/>
                  </a:solidFill>
                  <a:effectLst/>
                  <a:uLnTx/>
                  <a:uFillTx/>
                  <a:latin typeface="Calibri" pitchFamily="34" charset="0"/>
                  <a:ea typeface="微软雅黑" pitchFamily="34" charset="-122"/>
                </a:endParaRPr>
              </a:p>
            </p:txBody>
          </p:sp>
        </p:grpSp>
        <p:sp>
          <p:nvSpPr>
            <p:cNvPr id="57" name="Rectangle 13"/>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latin typeface="微软雅黑" pitchFamily="34" charset="-122"/>
                  <a:ea typeface="微软雅黑" pitchFamily="34" charset="-122"/>
                </a:rPr>
                <a:t>3</a:t>
              </a:r>
            </a:p>
          </p:txBody>
        </p:sp>
      </p:grpSp>
      <p:sp>
        <p:nvSpPr>
          <p:cNvPr id="60" name="矩形 39"/>
          <p:cNvSpPr/>
          <p:nvPr/>
        </p:nvSpPr>
        <p:spPr>
          <a:xfrm>
            <a:off x="4552950" y="3427412"/>
            <a:ext cx="2053767"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kern="0" dirty="0">
                <a:solidFill>
                  <a:srgbClr val="000000"/>
                </a:solidFill>
                <a:latin typeface="微软雅黑" pitchFamily="34" charset="-122"/>
                <a:ea typeface="微软雅黑" pitchFamily="34" charset="-122"/>
              </a:rPr>
              <a:t>大数据得</a:t>
            </a:r>
            <a:r>
              <a:rPr sz="1400" kern="0" dirty="0">
                <a:solidFill>
                  <a:srgbClr val="000000"/>
                </a:solidFill>
                <a:latin typeface="微软雅黑" pitchFamily="34" charset="-122"/>
                <a:ea typeface="微软雅黑" pitchFamily="34" charset="-122"/>
              </a:rPr>
              <a:t>“4V”特征</a:t>
            </a:r>
          </a:p>
        </p:txBody>
      </p:sp>
      <p:sp>
        <p:nvSpPr>
          <p:cNvPr id="61" name="矩形 40"/>
          <p:cNvSpPr/>
          <p:nvPr/>
        </p:nvSpPr>
        <p:spPr>
          <a:xfrm>
            <a:off x="3895725" y="2236788"/>
            <a:ext cx="1800493"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kern="0" dirty="0">
                <a:solidFill>
                  <a:srgbClr val="000000"/>
                </a:solidFill>
                <a:latin typeface="微软雅黑" pitchFamily="34" charset="-122"/>
                <a:ea typeface="微软雅黑" pitchFamily="34" charset="-122"/>
              </a:rPr>
              <a:t>大数据时代背景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p:cNvSpPr>
            <a:spLocks noGrp="1"/>
          </p:cNvSpPr>
          <p:nvPr>
            <p:ph idx="1"/>
          </p:nvPr>
        </p:nvSpPr>
        <p:spPr/>
        <p:txBody>
          <a:bodyPr/>
          <a:lstStyle/>
          <a:p>
            <a:r>
              <a:rPr lang="zh-CN" altLang="en-US" dirty="0"/>
              <a:t>存放和管理本地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ZooKeeper</a:t>
            </a:r>
            <a:endParaRPr lang="zh-CN" altLang="en-US" dirty="0"/>
          </a:p>
        </p:txBody>
      </p:sp>
      <p:sp>
        <p:nvSpPr>
          <p:cNvPr id="3" name="内容占位符 2"/>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HBase </a:t>
            </a:r>
            <a:r>
              <a:rPr lang="zh-CN" altLang="en-US" dirty="0"/>
              <a:t>数据模型</a:t>
            </a:r>
          </a:p>
        </p:txBody>
      </p:sp>
      <p:sp>
        <p:nvSpPr>
          <p:cNvPr id="3" name="内容占位符 2"/>
          <p:cNvSpPr>
            <a:spLocks noGrp="1"/>
          </p:cNvSpPr>
          <p:nvPr>
            <p:ph idx="1"/>
          </p:nvPr>
        </p:nvSpPr>
        <p:spPr>
          <a:xfrm>
            <a:off x="457200" y="4805515"/>
            <a:ext cx="8291264" cy="1575813"/>
          </a:xfrm>
        </p:spPr>
        <p:txBody>
          <a:bodyPr>
            <a:normAutofit fontScale="775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p:cNvPicPr>
            <a:picLocks noChangeAspect="1"/>
          </p:cNvPicPr>
          <p:nvPr/>
        </p:nvPicPr>
        <p:blipFill>
          <a:blip r:embed="rId2"/>
          <a:stretch>
            <a:fillRect/>
          </a:stretch>
        </p:blipFill>
        <p:spPr>
          <a:xfrm>
            <a:off x="474262" y="1268760"/>
            <a:ext cx="7770145" cy="353675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Column Family</a:t>
            </a:r>
            <a:endParaRPr lang="zh-CN" altLang="en-US" dirty="0"/>
          </a:p>
        </p:txBody>
      </p:sp>
      <p:sp>
        <p:nvSpPr>
          <p:cNvPr id="3" name="内容占位符 2"/>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的列族不是越多越好，官方荐一个表的列族数量最好小于或者等于</a:t>
            </a:r>
            <a:r>
              <a:rPr lang="en-US" altLang="zh-CN" dirty="0"/>
              <a:t>3</a:t>
            </a:r>
            <a:r>
              <a:rPr lang="zh-CN" altLang="en-US" dirty="0"/>
              <a:t>，过多的列族不利于 </a:t>
            </a:r>
            <a:r>
              <a:rPr lang="en-US" altLang="zh-CN" dirty="0"/>
              <a:t>HBase </a:t>
            </a:r>
            <a:r>
              <a:rPr lang="zh-CN" altLang="en-US" dirty="0"/>
              <a:t>数据的管理和索引。</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RowKey</a:t>
            </a:r>
            <a:endParaRPr lang="zh-CN" altLang="en-US" dirty="0"/>
          </a:p>
        </p:txBody>
      </p:sp>
      <p:sp>
        <p:nvSpPr>
          <p:cNvPr id="3" name="内容占位符 2"/>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Region</a:t>
            </a:r>
            <a:endParaRPr lang="zh-CN" altLang="en-US" dirty="0"/>
          </a:p>
        </p:txBody>
      </p:sp>
      <p:sp>
        <p:nvSpPr>
          <p:cNvPr id="3" name="内容占位符 2"/>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不断增大，当增大到一个阀值的时候，</a:t>
            </a:r>
            <a:r>
              <a:rPr lang="en-US" altLang="zh-CN" dirty="0"/>
              <a:t>Region </a:t>
            </a:r>
            <a:r>
              <a:rPr lang="zh-CN" altLang="en-US" dirty="0"/>
              <a:t>就会等分成两个新的 </a:t>
            </a:r>
            <a:r>
              <a:rPr lang="en-US" altLang="zh-CN" dirty="0"/>
              <a:t>Region</a:t>
            </a:r>
            <a:r>
              <a:rPr lang="zh-CN" altLang="en-US" dirty="0"/>
              <a:t>。</a:t>
            </a:r>
            <a:endParaRPr lang="en-US" altLang="zh-CN" dirty="0"/>
          </a:p>
          <a:p>
            <a:r>
              <a:rPr lang="en-US" altLang="zh-CN" dirty="0"/>
              <a:t>Region </a:t>
            </a:r>
            <a:r>
              <a:rPr lang="zh-CN" altLang="en-US" dirty="0"/>
              <a:t>是 </a:t>
            </a:r>
            <a:r>
              <a:rPr lang="en-US" altLang="zh-CN" dirty="0"/>
              <a:t>HBase </a:t>
            </a:r>
            <a:r>
              <a:rPr lang="zh-CN" altLang="en-US" dirty="0"/>
              <a:t>中分布式存储和负载均衡的最小单元，不同的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a:t>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TimeStamp</a:t>
            </a:r>
            <a:endParaRPr lang="zh-CN" altLang="en-US" dirty="0"/>
          </a:p>
        </p:txBody>
      </p:sp>
      <p:sp>
        <p:nvSpPr>
          <p:cNvPr id="3" name="内容占位符 2"/>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中，使用不同 </a:t>
            </a:r>
            <a:r>
              <a:rPr lang="en-US" altLang="zh-CN" dirty="0" err="1"/>
              <a:t>TimeStamp</a:t>
            </a:r>
            <a:r>
              <a:rPr lang="en-US" altLang="zh-CN" dirty="0"/>
              <a:t> </a:t>
            </a:r>
            <a:r>
              <a:rPr lang="zh-CN" altLang="en-US" dirty="0"/>
              <a:t>来标识相同</a:t>
            </a:r>
            <a:r>
              <a:rPr lang="en-US" altLang="zh-CN" dirty="0" err="1"/>
              <a:t>RowKey</a:t>
            </a:r>
            <a:r>
              <a:rPr lang="zh-CN" altLang="en-US" dirty="0"/>
              <a:t>对应的不同版本的数据。</a:t>
            </a:r>
            <a:endParaRPr lang="en-US" altLang="zh-CN" dirty="0"/>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行式存储与列式存储</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99" y="1268760"/>
            <a:ext cx="7200801" cy="5088066"/>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行式与列式存储示例</a:t>
            </a:r>
          </a:p>
        </p:txBody>
      </p:sp>
      <p:pic>
        <p:nvPicPr>
          <p:cNvPr id="4" name="内容占位符 3"/>
          <p:cNvPicPr>
            <a:picLocks noGrp="1" noChangeAspect="1"/>
          </p:cNvPicPr>
          <p:nvPr>
            <p:ph idx="1"/>
          </p:nvPr>
        </p:nvPicPr>
        <p:blipFill>
          <a:blip r:embed="rId2"/>
          <a:stretch>
            <a:fillRect/>
          </a:stretch>
        </p:blipFill>
        <p:spPr>
          <a:xfrm>
            <a:off x="612305" y="1216827"/>
            <a:ext cx="7919390" cy="2188654"/>
          </a:xfrm>
          <a:prstGeom prst="rect">
            <a:avLst/>
          </a:prstGeom>
        </p:spPr>
      </p:pic>
      <p:pic>
        <p:nvPicPr>
          <p:cNvPr id="5" name="图片 4"/>
          <p:cNvPicPr>
            <a:picLocks noChangeAspect="1"/>
          </p:cNvPicPr>
          <p:nvPr/>
        </p:nvPicPr>
        <p:blipFill>
          <a:blip r:embed="rId3"/>
          <a:stretch>
            <a:fillRect/>
          </a:stretch>
        </p:blipFill>
        <p:spPr>
          <a:xfrm>
            <a:off x="477034" y="3971994"/>
            <a:ext cx="8219257" cy="21948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大数据时代背景</a:t>
            </a:r>
          </a:p>
        </p:txBody>
      </p:sp>
      <p:sp>
        <p:nvSpPr>
          <p:cNvPr id="4" name="TextBox 5"/>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pPr marL="0" lvl="0" indent="0"/>
            <a:r>
              <a:rPr b="1" dirty="0">
                <a:solidFill>
                  <a:srgbClr val="000000"/>
                </a:solidFill>
                <a:latin typeface="微软雅黑" pitchFamily="34" charset="-122"/>
                <a:ea typeface="微软雅黑" pitchFamily="34" charset="-122"/>
              </a:rPr>
              <a:t>“大数据”</a:t>
            </a:r>
            <a:r>
              <a:rPr lang="zh-CN" altLang="en-US" b="1" dirty="0">
                <a:solidFill>
                  <a:srgbClr val="000000"/>
                </a:solidFill>
                <a:latin typeface="微软雅黑" pitchFamily="34" charset="-122"/>
                <a:ea typeface="微软雅黑" pitchFamily="34" charset="-122"/>
              </a:rPr>
              <a:t>的</a:t>
            </a:r>
            <a:r>
              <a:rPr b="1" dirty="0">
                <a:solidFill>
                  <a:srgbClr val="000000"/>
                </a:solidFill>
                <a:latin typeface="微软雅黑" pitchFamily="34" charset="-122"/>
                <a:ea typeface="微软雅黑" pitchFamily="34" charset="-122"/>
              </a:rPr>
              <a:t>诞生:</a:t>
            </a:r>
          </a:p>
          <a:p>
            <a:pPr marL="0" lvl="0" indent="0"/>
            <a:endParaRPr sz="1400" b="1" dirty="0">
              <a:solidFill>
                <a:srgbClr val="000000"/>
              </a:solidFill>
              <a:latin typeface="微软雅黑" pitchFamily="34" charset="-122"/>
              <a:ea typeface="微软雅黑" pitchFamily="34" charset="-122"/>
            </a:endParaRPr>
          </a:p>
          <a:p>
            <a:pPr marL="0" lvl="0" indent="0"/>
            <a:r>
              <a:rPr sz="1400" b="1" dirty="0">
                <a:solidFill>
                  <a:srgbClr val="000000"/>
                </a:solidFill>
                <a:latin typeface="微软雅黑" pitchFamily="34" charset="-122"/>
                <a:ea typeface="微软雅黑" pitchFamily="34" charset="-122"/>
              </a:rPr>
              <a:t>       半个世纪以来,随着计算机技术全面融入社会生活,信息爆炸已经积累到了一个开始引发变革</a:t>
            </a:r>
            <a:r>
              <a:rPr lang="zh-CN" altLang="en-US" sz="1400" b="1" dirty="0">
                <a:solidFill>
                  <a:srgbClr val="000000"/>
                </a:solidFill>
                <a:latin typeface="微软雅黑" pitchFamily="34" charset="-122"/>
                <a:ea typeface="微软雅黑" pitchFamily="34" charset="-122"/>
              </a:rPr>
              <a:t>的</a:t>
            </a:r>
            <a:r>
              <a:rPr sz="1400" b="1" dirty="0">
                <a:solidFill>
                  <a:srgbClr val="000000"/>
                </a:solidFill>
                <a:latin typeface="微软雅黑" pitchFamily="34" charset="-122"/>
                <a:ea typeface="微软雅黑" pitchFamily="34" charset="-122"/>
              </a:rPr>
              <a:t>程度。它不仅使世界充斥着比以往更多得信息,而且其增长速度也在加快。创造出了“大数据”这个概念*。</a:t>
            </a:r>
            <a:endParaRPr sz="1400" dirty="0">
              <a:solidFill>
                <a:srgbClr val="000000"/>
              </a:solidFill>
              <a:latin typeface="微软雅黑" pitchFamily="34" charset="-122"/>
              <a:ea typeface="微软雅黑" pitchFamily="34" charset="-122"/>
            </a:endParaRPr>
          </a:p>
        </p:txBody>
      </p:sp>
      <p:graphicFrame>
        <p:nvGraphicFramePr>
          <p:cNvPr id="5" name="图示 3"/>
          <p:cNvGraphicFramePr/>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400" b="1" kern="0" dirty="0">
                <a:solidFill>
                  <a:srgbClr val="000000"/>
                </a:solidFill>
                <a:latin typeface="微软雅黑" pitchFamily="34" charset="-122"/>
                <a:ea typeface="微软雅黑" pitchFamily="34" charset="-122"/>
              </a:rPr>
              <a:t>         21世纪就是数据信息大发展</a:t>
            </a:r>
            <a:r>
              <a:rPr lang="zh-CN" altLang="en-US" sz="1400" b="1" kern="0" dirty="0">
                <a:solidFill>
                  <a:srgbClr val="000000"/>
                </a:solidFill>
                <a:latin typeface="微软雅黑" pitchFamily="34" charset="-122"/>
                <a:ea typeface="微软雅黑" pitchFamily="34" charset="-122"/>
              </a:rPr>
              <a:t>的</a:t>
            </a:r>
            <a:r>
              <a:rPr sz="1400" b="1" kern="0" dirty="0">
                <a:solidFill>
                  <a:srgbClr val="000000"/>
                </a:solidFill>
                <a:latin typeface="微软雅黑" pitchFamily="34" charset="-122"/>
                <a:ea typeface="微软雅黑" pitchFamily="34" charset="-122"/>
              </a:rPr>
              <a:t>时代,移动互联、社交网络、电子商务等极大拓展了互联网得边界与应用范围,各种数据正在迅速膨胀并变大。</a:t>
            </a:r>
          </a:p>
          <a:p>
            <a:endParaRPr sz="1400" b="1" kern="0" dirty="0">
              <a:solidFill>
                <a:srgbClr val="000000"/>
              </a:solidFill>
              <a:latin typeface="微软雅黑" pitchFamily="34" charset="-122"/>
              <a:ea typeface="微软雅黑" pitchFamily="34" charset="-122"/>
            </a:endParaRPr>
          </a:p>
          <a:p>
            <a:r>
              <a:rPr sz="1400" b="1" kern="0" dirty="0">
                <a:solidFill>
                  <a:srgbClr val="000000"/>
                </a:solidFill>
                <a:latin typeface="微软雅黑" pitchFamily="34" charset="-122"/>
                <a:ea typeface="微软雅黑" pitchFamily="34" charset="-122"/>
              </a:rPr>
              <a:t>互联网(社交、搜索、电商)、移动互联网(微博)、物联网(传感器,智慧地球)、车联网、GPS、医学影像、安全监控、金融(银行、股市、保险)、电信(通话、短信)都在疯狂产生着数据。</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行式存储与列式存储</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65" y="989396"/>
            <a:ext cx="8209735" cy="2088232"/>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212976"/>
            <a:ext cx="5715000" cy="33528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数据压缩</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412776"/>
            <a:ext cx="7776864" cy="4820036"/>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列式存储查询性能示例</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12776"/>
            <a:ext cx="7344816" cy="494755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60648"/>
            <a:ext cx="8208912" cy="6091534"/>
          </a:xfrm>
        </p:spPr>
      </p:pic>
      <p:sp>
        <p:nvSpPr>
          <p:cNvPr id="10" name="文本框 9"/>
          <p:cNvSpPr txBox="1"/>
          <p:nvPr/>
        </p:nvSpPr>
        <p:spPr>
          <a:xfrm>
            <a:off x="3311860" y="38998"/>
            <a:ext cx="2520280" cy="369332"/>
          </a:xfrm>
          <a:prstGeom prst="rect">
            <a:avLst/>
          </a:prstGeom>
          <a:noFill/>
        </p:spPr>
        <p:txBody>
          <a:bodyPr wrap="square" rtlCol="0">
            <a:spAutoFit/>
          </a:bodyPr>
          <a:lstStyle/>
          <a:p>
            <a:r>
              <a:rPr lang="en-US" altLang="zh-CN" dirty="0" err="1">
                <a:solidFill>
                  <a:srgbClr val="FF0000"/>
                </a:solidFill>
                <a:latin typeface="微软雅黑" pitchFamily="34" charset="-122"/>
                <a:ea typeface="微软雅黑" pitchFamily="34" charset="-122"/>
              </a:rPr>
              <a:t>Hbase</a:t>
            </a:r>
            <a:r>
              <a:rPr lang="zh-CN" altLang="en-US" dirty="0">
                <a:solidFill>
                  <a:srgbClr val="FF0000"/>
                </a:solidFill>
                <a:latin typeface="微软雅黑" pitchFamily="34" charset="-122"/>
                <a:ea typeface="微软雅黑" pitchFamily="34" charset="-122"/>
              </a:rPr>
              <a:t>写流程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2776"/>
            <a:ext cx="8905765" cy="4287961"/>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HBase</a:t>
            </a:r>
            <a:r>
              <a:rPr lang="zh-CN" altLang="en-US" dirty="0"/>
              <a:t>读流程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83" y="1298788"/>
            <a:ext cx="8921834" cy="3212167"/>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Hadoop MapReduce</a:t>
            </a:r>
            <a:r>
              <a:rPr lang="zh-CN" altLang="en-US" dirty="0"/>
              <a:t>是什么</a:t>
            </a:r>
          </a:p>
        </p:txBody>
      </p:sp>
      <p:sp>
        <p:nvSpPr>
          <p:cNvPr id="3" name="内容占位符 2"/>
          <p:cNvSpPr>
            <a:spLocks noGrp="1"/>
          </p:cNvSpPr>
          <p:nvPr>
            <p:ph idx="1"/>
          </p:nvPr>
        </p:nvSpPr>
        <p:spPr/>
        <p:txBody>
          <a:bodyPr/>
          <a:lstStyle/>
          <a:p>
            <a:r>
              <a:rPr lang="en-US" altLang="zh-CN" dirty="0"/>
              <a:t>Hadoop MapReduce</a:t>
            </a:r>
            <a:r>
              <a:rPr lang="zh-CN" altLang="en-US" dirty="0"/>
              <a:t>是一个</a:t>
            </a:r>
            <a:r>
              <a:rPr lang="zh-CN" altLang="en-US" b="1" dirty="0">
                <a:solidFill>
                  <a:srgbClr val="FF0000"/>
                </a:solidFill>
              </a:rPr>
              <a:t>软件框架</a:t>
            </a:r>
            <a:r>
              <a:rPr lang="zh-CN" altLang="en-US" dirty="0"/>
              <a:t>，基于该框架能够容易地编写应用程序，这些应用程序能够运行在由上千个商用机器组成的大集群上，并以一种可靠的，具有</a:t>
            </a:r>
            <a:r>
              <a:rPr lang="zh-CN" altLang="en-US" b="1" dirty="0">
                <a:solidFill>
                  <a:srgbClr val="FF0000"/>
                </a:solidFill>
              </a:rPr>
              <a:t>容错</a:t>
            </a:r>
            <a:r>
              <a:rPr lang="zh-CN" altLang="en-US" dirty="0"/>
              <a:t>能力的方式</a:t>
            </a:r>
            <a:r>
              <a:rPr lang="zh-CN" altLang="en-US" b="1" dirty="0">
                <a:solidFill>
                  <a:srgbClr val="FF0000"/>
                </a:solidFill>
              </a:rPr>
              <a:t>并行地处理</a:t>
            </a:r>
            <a:r>
              <a:rPr lang="zh-CN" altLang="en-US" dirty="0"/>
              <a:t>上</a:t>
            </a:r>
            <a:r>
              <a:rPr lang="en-US" altLang="zh-CN" dirty="0"/>
              <a:t>TB</a:t>
            </a:r>
            <a:r>
              <a:rPr lang="zh-CN" altLang="en-US" dirty="0"/>
              <a:t>级别的</a:t>
            </a:r>
            <a:r>
              <a:rPr lang="zh-CN" altLang="en-US" b="1" dirty="0">
                <a:solidFill>
                  <a:srgbClr val="FF0000"/>
                </a:solidFill>
              </a:rPr>
              <a:t>海量数据集</a:t>
            </a:r>
            <a:r>
              <a:rPr lang="zh-CN" altLang="en-US"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之词频统计分析</a:t>
            </a:r>
          </a:p>
        </p:txBody>
      </p:sp>
      <p:pic>
        <p:nvPicPr>
          <p:cNvPr id="4" name="内容占位符 3"/>
          <p:cNvPicPr>
            <a:picLocks noGrp="1" noChangeAspect="1"/>
          </p:cNvPicPr>
          <p:nvPr>
            <p:ph idx="1"/>
          </p:nvPr>
        </p:nvPicPr>
        <p:blipFill>
          <a:blip r:embed="rId3"/>
          <a:stretch>
            <a:fillRect/>
          </a:stretch>
        </p:blipFill>
        <p:spPr>
          <a:xfrm>
            <a:off x="683567" y="1556792"/>
            <a:ext cx="8058139" cy="3816424"/>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之倒排索引</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965" y="1628800"/>
            <a:ext cx="8472848" cy="3384376"/>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p:cNvPicPr/>
          <p:nvPr/>
        </p:nvPicPr>
        <p:blipFill>
          <a:blip r:embed="rId2"/>
          <a:stretch>
            <a:fillRect/>
          </a:stretch>
        </p:blipFill>
        <p:spPr>
          <a:xfrm>
            <a:off x="7667625" y="4941888"/>
            <a:ext cx="1081088" cy="1352550"/>
          </a:xfrm>
          <a:prstGeom prst="rect">
            <a:avLst/>
          </a:prstGeom>
          <a:noFill/>
          <a:ln>
            <a:noFill/>
            <a:miter lim="800000"/>
            <a:headEnd/>
            <a:tailEnd/>
          </a:ln>
        </p:spPr>
      </p:pic>
      <p:sp>
        <p:nvSpPr>
          <p:cNvPr id="5" name="TextBox 3"/>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b="1" kern="0">
                <a:solidFill>
                  <a:srgbClr val="000000"/>
                </a:solidFill>
                <a:latin typeface="微软雅黑" pitchFamily="34" charset="-122"/>
                <a:ea typeface="微软雅黑" pitchFamily="34" charset="-122"/>
              </a:rPr>
              <a:t>20世纪90年代,数据仓库之父得Bill Inmon就经常提及Big Data</a:t>
            </a:r>
          </a:p>
          <a:p>
            <a:endParaRPr b="1" kern="0">
              <a:solidFill>
                <a:srgbClr val="000000"/>
              </a:solidFill>
              <a:latin typeface="微软雅黑" pitchFamily="34" charset="-122"/>
              <a:ea typeface="微软雅黑" pitchFamily="34" charset="-122"/>
            </a:endParaRPr>
          </a:p>
        </p:txBody>
      </p:sp>
      <p:pic>
        <p:nvPicPr>
          <p:cNvPr id="6" name="Picture 55" descr="C:\Users\zhengge\AppData\Roaming\Tencent\Users\113080365\QQ\WinTemp\RichOle\F%X$IH)NJ6TO~H~]Q}7$AXM.jpg"/>
          <p:cNvPicPr/>
          <p:nvPr/>
        </p:nvPicPr>
        <p:blipFill>
          <a:blip r:embed="rId3"/>
          <a:stretch>
            <a:fillRect/>
          </a:stretch>
        </p:blipFill>
        <p:spPr>
          <a:xfrm>
            <a:off x="1042988" y="2060575"/>
            <a:ext cx="6094412" cy="2952750"/>
          </a:xfrm>
          <a:prstGeom prst="rect">
            <a:avLst/>
          </a:prstGeom>
          <a:noFill/>
          <a:ln>
            <a:noFill/>
            <a:miter lim="800000"/>
            <a:headEnd/>
            <a:tailEnd/>
          </a:ln>
        </p:spPr>
      </p:pic>
      <p:sp>
        <p:nvSpPr>
          <p:cNvPr id="7" name="TextBox 8"/>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b="1" kern="0">
                <a:solidFill>
                  <a:srgbClr val="000000"/>
                </a:solidFill>
                <a:latin typeface="微软雅黑" pitchFamily="34" charset="-122"/>
                <a:ea typeface="微软雅黑" pitchFamily="34" charset="-122"/>
              </a:rPr>
              <a:t>2011</a:t>
            </a:r>
            <a:r>
              <a:rPr altLang="zh-CN" b="1" kern="0">
                <a:solidFill>
                  <a:srgbClr val="000000"/>
                </a:solidFill>
                <a:latin typeface="微软雅黑" pitchFamily="34" charset="-122"/>
                <a:ea typeface="微软雅黑" pitchFamily="34" charset="-122"/>
              </a:rPr>
              <a:t>年5 月,在“云计算相遇大数据” 为主题</a:t>
            </a:r>
            <a:r>
              <a:rPr lang="zh-CN" altLang="en-US" b="1" kern="0">
                <a:solidFill>
                  <a:srgbClr val="000000"/>
                </a:solidFill>
                <a:latin typeface="微软雅黑" pitchFamily="34" charset="-122"/>
                <a:ea typeface="微软雅黑" pitchFamily="34" charset="-122"/>
              </a:rPr>
              <a:t>的</a:t>
            </a:r>
            <a:r>
              <a:rPr altLang="zh-CN" b="1" kern="0">
                <a:solidFill>
                  <a:srgbClr val="000000"/>
                </a:solidFill>
                <a:latin typeface="微软雅黑" pitchFamily="34" charset="-122"/>
                <a:ea typeface="微软雅黑" pitchFamily="34" charset="-122"/>
              </a:rPr>
              <a:t>EMC World 2011 会议中,EMC 抛出了Big Data概念</a:t>
            </a:r>
          </a:p>
        </p:txBody>
      </p:sp>
      <p:pic>
        <p:nvPicPr>
          <p:cNvPr id="8" name="Picture 52" descr="C:\Users\zhengge\AppData\Roaming\Tencent\Users\113080365\QQ\WinTemp\RichOle\SVN%RI6W()WZ4XJ08SU0]I6.jpg"/>
          <p:cNvPicPr/>
          <p:nvPr/>
        </p:nvPicPr>
        <p:blipFill>
          <a:blip r:embed="rId4"/>
          <a:stretch>
            <a:fillRect/>
          </a:stretch>
        </p:blipFill>
        <p:spPr>
          <a:xfrm>
            <a:off x="468312" y="1196975"/>
            <a:ext cx="1162050" cy="571500"/>
          </a:xfrm>
          <a:prstGeom prst="rect">
            <a:avLst/>
          </a:prstGeom>
          <a:noFill/>
          <a:ln>
            <a:noFill/>
            <a:miter lim="800000"/>
            <a:headEnd/>
            <a:tailEnd/>
          </a:ln>
        </p:spPr>
      </p:pic>
      <p:pic>
        <p:nvPicPr>
          <p:cNvPr id="9" name="Picture 8" descr="C:\Users\zhengge\AppData\Roaming\Tencent\Users\113080365\QQ\WinTemp\RichOle\8}5Z318L8HL)X02Q(2{)10W.jpg"/>
          <p:cNvPicPr/>
          <p:nvPr/>
        </p:nvPicPr>
        <p:blipFill>
          <a:blip r:embed="rId5"/>
          <a:stretch>
            <a:fillRect/>
          </a:stretch>
        </p:blipFill>
        <p:spPr>
          <a:xfrm>
            <a:off x="7308850" y="2349500"/>
            <a:ext cx="1511300" cy="687388"/>
          </a:xfrm>
          <a:prstGeom prst="rect">
            <a:avLst/>
          </a:prstGeom>
          <a:noFill/>
          <a:ln>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处理过程</a:t>
            </a:r>
          </a:p>
        </p:txBody>
      </p:sp>
      <p:sp>
        <p:nvSpPr>
          <p:cNvPr id="3" name="内容占位符 2"/>
          <p:cNvSpPr>
            <a:spLocks noGrp="1"/>
          </p:cNvSpPr>
          <p:nvPr>
            <p:ph idx="1"/>
          </p:nvPr>
        </p:nvSpPr>
        <p:spPr/>
        <p:txBody>
          <a:bodyPr>
            <a:normAutofit fontScale="92500"/>
          </a:bodyPr>
          <a:lstStyle/>
          <a:p>
            <a:r>
              <a:rPr lang="zh-CN" altLang="en-US" dirty="0"/>
              <a:t>什么是</a:t>
            </a:r>
            <a:r>
              <a:rPr lang="en-US" altLang="zh-CN" dirty="0"/>
              <a:t>MapReduce</a:t>
            </a:r>
            <a:r>
              <a:rPr lang="zh-CN" altLang="en-US" dirty="0"/>
              <a:t>统合来看，</a:t>
            </a:r>
            <a:r>
              <a:rPr lang="en-US" altLang="zh-CN" dirty="0"/>
              <a:t>MapReduce</a:t>
            </a:r>
            <a:r>
              <a:rPr lang="zh-CN" altLang="en-US" dirty="0"/>
              <a:t>就是你有很多各种各样的蔬菜水果面包（</a:t>
            </a:r>
            <a:r>
              <a:rPr lang="en-US" altLang="zh-CN" dirty="0"/>
              <a:t>Input</a:t>
            </a:r>
            <a:r>
              <a:rPr lang="zh-CN" altLang="en-US" dirty="0"/>
              <a:t>），有很多厨师，不同的厨师分到了不同的蔬菜水果面包，自己主动去拿过来（</a:t>
            </a:r>
            <a:r>
              <a:rPr lang="en-US" altLang="zh-CN" dirty="0"/>
              <a:t>Split</a:t>
            </a:r>
            <a:r>
              <a:rPr lang="zh-CN" altLang="en-US" dirty="0"/>
              <a:t>），拿到手上以后切碎（</a:t>
            </a:r>
            <a:r>
              <a:rPr lang="en-US" altLang="zh-CN" dirty="0"/>
              <a:t>Map</a:t>
            </a:r>
            <a:r>
              <a:rPr lang="zh-CN" altLang="en-US" dirty="0"/>
              <a:t>），切碎以后给到不同的烤箱里，冷藏机里（</a:t>
            </a:r>
            <a:r>
              <a:rPr lang="en-US" altLang="zh-CN" dirty="0"/>
              <a:t>Shuffle</a:t>
            </a:r>
            <a:r>
              <a:rPr lang="zh-CN" altLang="en-US" dirty="0"/>
              <a:t>），冷藏机往往需要主动去拿，拿到这些东西存放好以后会根据不同的顾客需求拿不同的素材拼装成最终的结果，这就是</a:t>
            </a:r>
            <a:r>
              <a:rPr lang="en-US" altLang="zh-CN" dirty="0"/>
              <a:t>Reduce</a:t>
            </a:r>
            <a:r>
              <a:rPr lang="zh-CN" altLang="en-US" dirty="0"/>
              <a:t>，产生结果以后会放到顾客那边等待付费（</a:t>
            </a:r>
            <a:r>
              <a:rPr lang="en-US" altLang="zh-CN" dirty="0"/>
              <a:t>Ticket</a:t>
            </a:r>
            <a:r>
              <a:rPr lang="zh-CN" altLang="en-US" dirty="0"/>
              <a:t>），这个过程是</a:t>
            </a:r>
            <a:r>
              <a:rPr lang="en-US" altLang="zh-CN" dirty="0"/>
              <a:t>Finalize</a:t>
            </a:r>
            <a:r>
              <a:rPr lang="zh-CN" altLang="en-US" dirty="0"/>
              <a:t>。 </a:t>
            </a:r>
            <a:endParaRPr lang="en-US" altLang="zh-CN" dirty="0"/>
          </a:p>
          <a:p>
            <a:r>
              <a:rPr lang="zh-CN" altLang="en-US" dirty="0"/>
              <a:t>所以</a:t>
            </a:r>
            <a:r>
              <a:rPr lang="en-US" altLang="zh-CN" dirty="0"/>
              <a:t>MapReduce</a:t>
            </a:r>
            <a:r>
              <a:rPr lang="zh-CN" altLang="en-US" dirty="0"/>
              <a:t>是六大过程：</a:t>
            </a:r>
            <a:r>
              <a:rPr lang="en-US" altLang="zh-CN" b="1" dirty="0">
                <a:solidFill>
                  <a:srgbClr val="FF0000"/>
                </a:solidFill>
              </a:rPr>
              <a:t>Input, Split, Map, Shuffle, Reduce, Finalize</a:t>
            </a:r>
            <a:r>
              <a:rPr lang="zh-CN" altLang="en-US" dirty="0"/>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架构</a:t>
            </a:r>
          </a:p>
        </p:txBody>
      </p:sp>
      <p:pic>
        <p:nvPicPr>
          <p:cNvPr id="10" name="图片 9"/>
          <p:cNvPicPr>
            <a:picLocks noChangeAspect="1"/>
          </p:cNvPicPr>
          <p:nvPr/>
        </p:nvPicPr>
        <p:blipFill>
          <a:blip r:embed="rId3"/>
          <a:stretch>
            <a:fillRect/>
          </a:stretch>
        </p:blipFill>
        <p:spPr>
          <a:xfrm>
            <a:off x="233771" y="989396"/>
            <a:ext cx="8676457" cy="539193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工作原理</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9621" y="1124744"/>
            <a:ext cx="6904757" cy="5232958"/>
          </a:xfr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a:t>
            </a:r>
            <a:r>
              <a:rPr lang="en-US" altLang="zh-CN" dirty="0"/>
              <a:t>Shuffle</a:t>
            </a:r>
            <a:r>
              <a:rPr lang="zh-CN" altLang="en-US" dirty="0"/>
              <a:t>过程</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14" y="1268760"/>
            <a:ext cx="8219450" cy="4680520"/>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示例程序</a:t>
            </a:r>
          </a:p>
        </p:txBody>
      </p:sp>
      <p:sp>
        <p:nvSpPr>
          <p:cNvPr id="3" name="内容占位符 2"/>
          <p:cNvSpPr>
            <a:spLocks noGrp="1"/>
          </p:cNvSpPr>
          <p:nvPr>
            <p:ph idx="1"/>
          </p:nvPr>
        </p:nvSpPr>
        <p:spPr/>
        <p:txBody>
          <a:bodyPr/>
          <a:lstStyle/>
          <a:p>
            <a:r>
              <a:rPr lang="zh-CN" altLang="en-US" dirty="0"/>
              <a:t>参见</a:t>
            </a:r>
            <a:r>
              <a:rPr lang="en-US" altLang="zh-CN" dirty="0"/>
              <a:t>MapReduce</a:t>
            </a:r>
            <a:r>
              <a:rPr lang="zh-CN" altLang="en-US" dirty="0"/>
              <a:t>官方网站</a:t>
            </a:r>
            <a:r>
              <a:rPr lang="en-US" altLang="zh-CN" dirty="0"/>
              <a:t>https://hadoop.apache.org/docs/stable/hadoop-mapreduce-client/hadoop-mapreduce-client-core/MapReduceTutorial.html#Purpose</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的输入输出</a:t>
            </a:r>
          </a:p>
        </p:txBody>
      </p:sp>
      <p:sp>
        <p:nvSpPr>
          <p:cNvPr id="3" name="内容占位符 2"/>
          <p:cNvSpPr>
            <a:spLocks noGrp="1"/>
          </p:cNvSpPr>
          <p:nvPr>
            <p:ph idx="1"/>
          </p:nvPr>
        </p:nvSpPr>
        <p:spPr>
          <a:xfrm>
            <a:off x="457200" y="1158604"/>
            <a:ext cx="8229600" cy="3422524"/>
          </a:xfrm>
        </p:spPr>
        <p:txBody>
          <a:bodyPr/>
          <a:lstStyle/>
          <a:p>
            <a:r>
              <a:rPr lang="en-US" altLang="zh-CN" dirty="0"/>
              <a:t>MapReduce</a:t>
            </a:r>
            <a:r>
              <a:rPr lang="zh-CN" altLang="en-US" dirty="0"/>
              <a:t>框架运转在</a:t>
            </a:r>
            <a:r>
              <a:rPr lang="en-US" altLang="zh-CN" dirty="0"/>
              <a:t>&lt;</a:t>
            </a:r>
            <a:r>
              <a:rPr lang="en-US" altLang="zh-CN" dirty="0" err="1"/>
              <a:t>key,value</a:t>
            </a:r>
            <a:r>
              <a:rPr lang="en-US" altLang="zh-CN" dirty="0"/>
              <a:t>&gt;</a:t>
            </a:r>
            <a:r>
              <a:rPr lang="zh-CN" altLang="en-US" dirty="0"/>
              <a:t>键值对上，也就是说，框架把作业的输入看成是一组</a:t>
            </a:r>
            <a:r>
              <a:rPr lang="en-US" altLang="zh-CN" dirty="0"/>
              <a:t>&lt;</a:t>
            </a:r>
            <a:r>
              <a:rPr lang="en-US" altLang="zh-CN" dirty="0" err="1"/>
              <a:t>key,value</a:t>
            </a:r>
            <a:r>
              <a:rPr lang="en-US" altLang="zh-CN" dirty="0"/>
              <a:t>&gt;</a:t>
            </a:r>
            <a:r>
              <a:rPr lang="zh-CN" altLang="en-US" dirty="0"/>
              <a:t>键值对，同样也产生一组</a:t>
            </a:r>
            <a:r>
              <a:rPr lang="en-US" altLang="zh-CN" dirty="0"/>
              <a:t>&lt;</a:t>
            </a:r>
            <a:r>
              <a:rPr lang="en-US" altLang="zh-CN" dirty="0" err="1"/>
              <a:t>key,value</a:t>
            </a:r>
            <a:r>
              <a:rPr lang="en-US" altLang="zh-CN" dirty="0"/>
              <a:t>&gt;</a:t>
            </a:r>
            <a:r>
              <a:rPr lang="zh-CN" altLang="en-US" dirty="0"/>
              <a:t>键值对作为作业的输出，这两组键值对有可能是不同的。</a:t>
            </a:r>
          </a:p>
          <a:p>
            <a:r>
              <a:rPr lang="zh-CN" altLang="en-US" dirty="0"/>
              <a:t>一个</a:t>
            </a:r>
            <a:r>
              <a:rPr lang="en-US" altLang="zh-CN" dirty="0"/>
              <a:t>MapReduce</a:t>
            </a:r>
            <a:r>
              <a:rPr lang="zh-CN" altLang="en-US" dirty="0"/>
              <a:t>作业的输入和输出类型如下图所示：可以看出在整个流程中，会有三组</a:t>
            </a:r>
            <a:r>
              <a:rPr lang="en-US" altLang="zh-CN" dirty="0"/>
              <a:t>&lt;</a:t>
            </a:r>
            <a:r>
              <a:rPr lang="en-US" altLang="zh-CN" dirty="0" err="1"/>
              <a:t>key,value</a:t>
            </a:r>
            <a:r>
              <a:rPr lang="en-US" altLang="zh-CN" dirty="0"/>
              <a:t>&gt;</a:t>
            </a:r>
            <a:r>
              <a:rPr lang="zh-CN" altLang="en-US" dirty="0"/>
              <a:t>键值对类型的存在。</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151708"/>
            <a:ext cx="8210550" cy="10953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的处理流程</a:t>
            </a:r>
            <a:r>
              <a:rPr lang="en-US" altLang="zh-CN" dirty="0"/>
              <a:t>-map</a:t>
            </a:r>
            <a:r>
              <a:rPr lang="zh-CN" altLang="en-US" dirty="0"/>
              <a:t>任务处理</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628800"/>
            <a:ext cx="8229600" cy="2719531"/>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的处理流程</a:t>
            </a:r>
            <a:r>
              <a:rPr lang="en-US" altLang="zh-CN" dirty="0"/>
              <a:t>-reduce</a:t>
            </a:r>
            <a:r>
              <a:rPr lang="zh-CN" altLang="en-US" dirty="0"/>
              <a:t>任务处理</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628800"/>
            <a:ext cx="8229600" cy="3275214"/>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MapReduce</a:t>
            </a:r>
            <a:r>
              <a:rPr lang="zh-CN" altLang="en-US" dirty="0"/>
              <a:t>分区</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2" y="989396"/>
            <a:ext cx="8219257" cy="5182698"/>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659273"/>
          </a:xfrm>
        </p:spPr>
        <p:txBody>
          <a:bodyPr/>
          <a:lstStyle/>
          <a:p>
            <a:r>
              <a:rPr lang="zh-CN" altLang="en-US" dirty="0"/>
              <a:t>分区实现及自定义分区</a:t>
            </a:r>
          </a:p>
        </p:txBody>
      </p:sp>
      <p:sp>
        <p:nvSpPr>
          <p:cNvPr id="3" name="内容占位符 2"/>
          <p:cNvSpPr>
            <a:spLocks noGrp="1"/>
          </p:cNvSpPr>
          <p:nvPr>
            <p:ph idx="1"/>
          </p:nvPr>
        </p:nvSpPr>
        <p:spPr>
          <a:xfrm>
            <a:off x="457200" y="863196"/>
            <a:ext cx="8229600" cy="1594523"/>
          </a:xfrm>
        </p:spPr>
        <p:txBody>
          <a:bodyPr>
            <a:normAutofit/>
          </a:bodyPr>
          <a:lstStyle/>
          <a:p>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节点。默认的</a:t>
            </a:r>
            <a:r>
              <a:rPr lang="en-US" altLang="zh-CN" dirty="0" err="1"/>
              <a:t>Partitioner</a:t>
            </a:r>
            <a:r>
              <a:rPr lang="zh-CN" altLang="en-US" dirty="0"/>
              <a:t>是</a:t>
            </a:r>
            <a:r>
              <a:rPr lang="en-US" altLang="zh-CN" dirty="0" err="1"/>
              <a:t>HashPartitioner</a:t>
            </a:r>
            <a:r>
              <a:rPr lang="zh-CN" altLang="en-US" dirty="0"/>
              <a:t>。</a:t>
            </a:r>
            <a:endParaRPr lang="en-US" altLang="zh-CN" dirty="0"/>
          </a:p>
          <a:p>
            <a:r>
              <a:rPr lang="zh-CN" altLang="en-US" dirty="0"/>
              <a:t>用户可以定制并使用自己的</a:t>
            </a:r>
            <a:r>
              <a:rPr lang="en-US" altLang="zh-CN" dirty="0" err="1"/>
              <a:t>Partitioner</a:t>
            </a:r>
            <a:r>
              <a:rPr lang="zh-CN" altLang="en-US" dirty="0"/>
              <a:t>。</a:t>
            </a:r>
          </a:p>
        </p:txBody>
      </p:sp>
      <p:pic>
        <p:nvPicPr>
          <p:cNvPr id="4" name="图片 3"/>
          <p:cNvPicPr>
            <a:picLocks noChangeAspect="1"/>
          </p:cNvPicPr>
          <p:nvPr/>
        </p:nvPicPr>
        <p:blipFill>
          <a:blip r:embed="rId3"/>
          <a:stretch>
            <a:fillRect/>
          </a:stretch>
        </p:blipFill>
        <p:spPr>
          <a:xfrm>
            <a:off x="548082" y="2556211"/>
            <a:ext cx="8129895" cy="3024336"/>
          </a:xfrm>
          <a:prstGeom prst="rect">
            <a:avLst/>
          </a:prstGeom>
        </p:spPr>
      </p:pic>
      <p:pic>
        <p:nvPicPr>
          <p:cNvPr id="5" name="图片 4"/>
          <p:cNvPicPr>
            <a:picLocks noChangeAspect="1"/>
          </p:cNvPicPr>
          <p:nvPr/>
        </p:nvPicPr>
        <p:blipFill>
          <a:blip r:embed="rId4"/>
          <a:stretch>
            <a:fillRect/>
          </a:stretch>
        </p:blipFill>
        <p:spPr>
          <a:xfrm>
            <a:off x="625121" y="5723341"/>
            <a:ext cx="8061679" cy="6592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大数据时代</a:t>
            </a:r>
          </a:p>
        </p:txBody>
      </p:sp>
      <p:pic>
        <p:nvPicPr>
          <p:cNvPr id="4" name="Picture 3"/>
          <p:cNvPicPr/>
          <p:nvPr/>
        </p:nvPicPr>
        <p:blipFill>
          <a:blip r:embed="rId2"/>
          <a:stretch>
            <a:fillRect/>
          </a:stretch>
        </p:blipFill>
        <p:spPr>
          <a:xfrm>
            <a:off x="1968633" y="1844824"/>
            <a:ext cx="5326062" cy="2592388"/>
          </a:xfrm>
          <a:prstGeom prst="rect">
            <a:avLst/>
          </a:prstGeom>
          <a:solidFill>
            <a:srgbClr val="7575D1"/>
          </a:solidFill>
          <a:ln>
            <a:noFill/>
            <a:miter lim="800000"/>
            <a:headEnd/>
            <a:tailEnd/>
          </a:ln>
        </p:spPr>
      </p:pic>
      <p:sp>
        <p:nvSpPr>
          <p:cNvPr id="5" name="TextBox 50"/>
          <p:cNvSpPr/>
          <p:nvPr/>
        </p:nvSpPr>
        <p:spPr>
          <a:xfrm>
            <a:off x="457333" y="4653111"/>
            <a:ext cx="8288680" cy="155603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1400" kern="0">
                <a:solidFill>
                  <a:srgbClr val="000000"/>
                </a:solidFill>
                <a:latin typeface="微软雅黑" pitchFamily="34" charset="-122"/>
                <a:ea typeface="微软雅黑" pitchFamily="34" charset="-122"/>
              </a:rPr>
              <a:t>全球每秒钟发送 </a:t>
            </a:r>
            <a:r>
              <a:rPr sz="1600" b="1" kern="0">
                <a:solidFill>
                  <a:srgbClr val="000000"/>
                </a:solidFill>
                <a:latin typeface="微软雅黑" pitchFamily="34" charset="-122"/>
                <a:ea typeface="微软雅黑" pitchFamily="34" charset="-122"/>
              </a:rPr>
              <a:t>2、9 百万</a:t>
            </a:r>
            <a:r>
              <a:rPr sz="1400" b="1" kern="0">
                <a:solidFill>
                  <a:srgbClr val="000000"/>
                </a:solidFill>
                <a:latin typeface="微软雅黑" pitchFamily="34" charset="-122"/>
                <a:ea typeface="微软雅黑" pitchFamily="34" charset="-122"/>
              </a:rPr>
              <a:t>封</a:t>
            </a:r>
            <a:r>
              <a:rPr sz="1400" kern="0">
                <a:solidFill>
                  <a:srgbClr val="000000"/>
                </a:solidFill>
                <a:latin typeface="微软雅黑" pitchFamily="34" charset="-122"/>
                <a:ea typeface="微软雅黑" pitchFamily="34" charset="-122"/>
              </a:rPr>
              <a:t>电子邮件,一分钟读一篇得话,足够一个人昼夜不息得读5、5 年…</a:t>
            </a:r>
          </a:p>
          <a:p>
            <a:r>
              <a:rPr sz="1400" kern="0">
                <a:solidFill>
                  <a:srgbClr val="000000"/>
                </a:solidFill>
                <a:latin typeface="微软雅黑" pitchFamily="34" charset="-122"/>
                <a:ea typeface="微软雅黑" pitchFamily="34" charset="-122"/>
              </a:rPr>
              <a:t>每天会有</a:t>
            </a:r>
            <a:r>
              <a:rPr sz="1600" kern="0">
                <a:solidFill>
                  <a:srgbClr val="000000"/>
                </a:solidFill>
                <a:latin typeface="微软雅黑" pitchFamily="34" charset="-122"/>
                <a:ea typeface="微软雅黑" pitchFamily="34" charset="-122"/>
              </a:rPr>
              <a:t> </a:t>
            </a:r>
            <a:r>
              <a:rPr sz="1600" b="1" kern="0">
                <a:solidFill>
                  <a:srgbClr val="000000"/>
                </a:solidFill>
                <a:latin typeface="微软雅黑" pitchFamily="34" charset="-122"/>
                <a:ea typeface="微软雅黑" pitchFamily="34" charset="-122"/>
              </a:rPr>
              <a:t>2、88 万</a:t>
            </a:r>
            <a:r>
              <a:rPr sz="1400" b="1" kern="0">
                <a:solidFill>
                  <a:srgbClr val="000000"/>
                </a:solidFill>
                <a:latin typeface="微软雅黑" pitchFamily="34" charset="-122"/>
                <a:ea typeface="微软雅黑" pitchFamily="34" charset="-122"/>
              </a:rPr>
              <a:t>个小时</a:t>
            </a:r>
            <a:r>
              <a:rPr sz="1400" kern="0">
                <a:solidFill>
                  <a:srgbClr val="000000"/>
                </a:solidFill>
                <a:latin typeface="微软雅黑" pitchFamily="34" charset="-122"/>
                <a:ea typeface="微软雅黑" pitchFamily="34" charset="-122"/>
              </a:rPr>
              <a:t>得视频上传到Youtube,足够一个人昼夜不息得观瞧3、3 年…</a:t>
            </a:r>
          </a:p>
          <a:p>
            <a:r>
              <a:rPr sz="1400" kern="0">
                <a:solidFill>
                  <a:srgbClr val="000000"/>
                </a:solidFill>
                <a:latin typeface="微软雅黑" pitchFamily="34" charset="-122"/>
                <a:ea typeface="微软雅黑" pitchFamily="34" charset="-122"/>
              </a:rPr>
              <a:t>推特上每天发布 </a:t>
            </a:r>
            <a:r>
              <a:rPr sz="1600" b="1" kern="0">
                <a:solidFill>
                  <a:srgbClr val="000000"/>
                </a:solidFill>
                <a:latin typeface="微软雅黑" pitchFamily="34" charset="-122"/>
                <a:ea typeface="微软雅黑" pitchFamily="34" charset="-122"/>
              </a:rPr>
              <a:t>5 千万</a:t>
            </a:r>
            <a:r>
              <a:rPr sz="1400" b="1" kern="0">
                <a:solidFill>
                  <a:srgbClr val="000000"/>
                </a:solidFill>
                <a:latin typeface="微软雅黑" pitchFamily="34" charset="-122"/>
                <a:ea typeface="微软雅黑" pitchFamily="34" charset="-122"/>
              </a:rPr>
              <a:t>条</a:t>
            </a:r>
            <a:r>
              <a:rPr sz="1400" kern="0">
                <a:solidFill>
                  <a:srgbClr val="000000"/>
                </a:solidFill>
                <a:latin typeface="微软雅黑" pitchFamily="34" charset="-122"/>
                <a:ea typeface="微软雅黑" pitchFamily="34" charset="-122"/>
              </a:rPr>
              <a:t>消息,假设10 秒钟浏览一条信息,这些消息足够一个人昼夜不息得浏览16 年…</a:t>
            </a:r>
          </a:p>
          <a:p>
            <a:r>
              <a:rPr sz="1400" kern="0">
                <a:solidFill>
                  <a:srgbClr val="000000"/>
                </a:solidFill>
                <a:latin typeface="微软雅黑" pitchFamily="34" charset="-122"/>
                <a:ea typeface="微软雅黑" pitchFamily="34" charset="-122"/>
              </a:rPr>
              <a:t>每天亚马逊上将产生 </a:t>
            </a:r>
            <a:r>
              <a:rPr sz="1600" b="1" kern="0">
                <a:solidFill>
                  <a:srgbClr val="000000"/>
                </a:solidFill>
                <a:latin typeface="微软雅黑" pitchFamily="34" charset="-122"/>
                <a:ea typeface="微软雅黑" pitchFamily="34" charset="-122"/>
              </a:rPr>
              <a:t>6、3 百万</a:t>
            </a:r>
            <a:r>
              <a:rPr sz="1400" b="1" kern="0">
                <a:solidFill>
                  <a:srgbClr val="000000"/>
                </a:solidFill>
                <a:latin typeface="微软雅黑" pitchFamily="34" charset="-122"/>
                <a:ea typeface="微软雅黑" pitchFamily="34" charset="-122"/>
              </a:rPr>
              <a:t>笔</a:t>
            </a:r>
            <a:r>
              <a:rPr sz="1400" kern="0">
                <a:solidFill>
                  <a:srgbClr val="000000"/>
                </a:solidFill>
                <a:latin typeface="微软雅黑" pitchFamily="34" charset="-122"/>
                <a:ea typeface="微软雅黑" pitchFamily="34" charset="-122"/>
              </a:rPr>
              <a:t>订单…</a:t>
            </a:r>
          </a:p>
          <a:p>
            <a:r>
              <a:rPr sz="1400" kern="0">
                <a:solidFill>
                  <a:srgbClr val="000000"/>
                </a:solidFill>
                <a:latin typeface="微软雅黑" pitchFamily="34" charset="-122"/>
                <a:ea typeface="微软雅黑" pitchFamily="34" charset="-122"/>
              </a:rPr>
              <a:t>每个月网民在Facebook 上要花费</a:t>
            </a:r>
            <a:r>
              <a:rPr sz="1600" b="1" kern="0">
                <a:solidFill>
                  <a:srgbClr val="000000"/>
                </a:solidFill>
                <a:latin typeface="微软雅黑" pitchFamily="34" charset="-122"/>
                <a:ea typeface="微软雅黑" pitchFamily="34" charset="-122"/>
              </a:rPr>
              <a:t>7 千亿</a:t>
            </a:r>
            <a:r>
              <a:rPr sz="1400" b="1" kern="0">
                <a:solidFill>
                  <a:srgbClr val="000000"/>
                </a:solidFill>
                <a:latin typeface="微软雅黑" pitchFamily="34" charset="-122"/>
                <a:ea typeface="微软雅黑" pitchFamily="34" charset="-122"/>
              </a:rPr>
              <a:t>分钟</a:t>
            </a:r>
            <a:r>
              <a:rPr sz="1400" kern="0">
                <a:solidFill>
                  <a:srgbClr val="000000"/>
                </a:solidFill>
                <a:latin typeface="微软雅黑" pitchFamily="34" charset="-122"/>
                <a:ea typeface="微软雅黑" pitchFamily="34" charset="-122"/>
              </a:rPr>
              <a:t>,被移动互联网使用者发送与接收得数据高达</a:t>
            </a:r>
            <a:r>
              <a:rPr sz="1600" b="1" kern="0">
                <a:solidFill>
                  <a:srgbClr val="000000"/>
                </a:solidFill>
                <a:latin typeface="微软雅黑" pitchFamily="34" charset="-122"/>
                <a:ea typeface="微软雅黑" pitchFamily="34" charset="-122"/>
              </a:rPr>
              <a:t>1、3EB</a:t>
            </a:r>
            <a:r>
              <a:rPr sz="1600" kern="0">
                <a:solidFill>
                  <a:srgbClr val="000000"/>
                </a:solidFill>
                <a:latin typeface="微软雅黑" pitchFamily="34" charset="-122"/>
                <a:ea typeface="微软雅黑" pitchFamily="34" charset="-122"/>
              </a:rPr>
              <a:t>…</a:t>
            </a:r>
          </a:p>
          <a:p>
            <a:r>
              <a:rPr sz="1400" kern="0">
                <a:solidFill>
                  <a:srgbClr val="000000"/>
                </a:solidFill>
                <a:latin typeface="微软雅黑" pitchFamily="34" charset="-122"/>
                <a:ea typeface="微软雅黑" pitchFamily="34" charset="-122"/>
              </a:rPr>
              <a:t>Google 上每天需要处理</a:t>
            </a:r>
            <a:r>
              <a:rPr sz="1600" kern="0">
                <a:solidFill>
                  <a:srgbClr val="000000"/>
                </a:solidFill>
                <a:latin typeface="微软雅黑" pitchFamily="34" charset="-122"/>
                <a:ea typeface="微软雅黑" pitchFamily="34" charset="-122"/>
              </a:rPr>
              <a:t>24PB </a:t>
            </a:r>
            <a:r>
              <a:rPr sz="1400" kern="0">
                <a:solidFill>
                  <a:srgbClr val="000000"/>
                </a:solidFill>
                <a:latin typeface="微软雅黑" pitchFamily="34" charset="-122"/>
                <a:ea typeface="微软雅黑" pitchFamily="34" charset="-122"/>
              </a:rPr>
              <a:t>得数据…</a:t>
            </a:r>
          </a:p>
        </p:txBody>
      </p:sp>
      <p:sp>
        <p:nvSpPr>
          <p:cNvPr id="6" name="TextBox 60"/>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itchFamily="2" charset="-122"/>
              </a:defRPr>
            </a:lvl5pPr>
          </a:lstStyle>
          <a:p>
            <a:r>
              <a:rPr sz="2000" b="1" kern="0" dirty="0">
                <a:solidFill>
                  <a:srgbClr val="000000"/>
                </a:solidFill>
                <a:latin typeface="微软雅黑" pitchFamily="34" charset="-122"/>
                <a:ea typeface="微软雅黑" pitchFamily="34" charset="-122"/>
              </a:rPr>
              <a:t>新时代,人们从信息得被动接受者变成了主动创造者</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ctrTitle"/>
          </p:nvPr>
        </p:nvSpPr>
        <p:spPr/>
        <p:txBody>
          <a:bodyPr/>
          <a:lstStyle/>
          <a:p>
            <a:r>
              <a:rPr lang="en-US" altLang="zh-CN" dirty="0"/>
              <a:t>Apache Spark</a:t>
            </a:r>
            <a:endParaRPr lang="zh-CN" altLang="en-US" dirty="0"/>
          </a:p>
        </p:txBody>
      </p:sp>
      <p:sp>
        <p:nvSpPr>
          <p:cNvPr id="9" name="副标题 8"/>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结构</a:t>
            </a:r>
          </a:p>
        </p:txBody>
      </p:sp>
      <p:pic>
        <p:nvPicPr>
          <p:cNvPr id="4" name="内容占位符 3"/>
          <p:cNvPicPr>
            <a:picLocks noGrp="1" noChangeAspect="1"/>
          </p:cNvPicPr>
          <p:nvPr>
            <p:ph idx="1"/>
          </p:nvPr>
        </p:nvPicPr>
        <p:blipFill>
          <a:blip r:embed="rId2"/>
          <a:stretch>
            <a:fillRect/>
          </a:stretch>
        </p:blipFill>
        <p:spPr>
          <a:xfrm>
            <a:off x="323527" y="1340768"/>
            <a:ext cx="8463989" cy="338437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计算机不同资源的性能</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优点</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076" y="1484784"/>
            <a:ext cx="8151847" cy="3600400"/>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生态圈</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r>
              <a:rPr lang="zh-CN" altLang="en-US" dirty="0"/>
              <a:t>运行流程</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268760"/>
            <a:ext cx="6858000" cy="49530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6140</TotalTime>
  <Words>13881</Words>
  <Application>Microsoft Macintosh PowerPoint</Application>
  <PresentationFormat>全屏显示(4:3)</PresentationFormat>
  <Paragraphs>629</Paragraphs>
  <Slides>121</Slides>
  <Notes>37</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121</vt:i4>
      </vt:variant>
    </vt:vector>
  </HeadingPairs>
  <TitlesOfParts>
    <vt:vector size="142" baseType="lpstr">
      <vt:lpstr>-apple-system</vt:lpstr>
      <vt:lpstr>等线</vt:lpstr>
      <vt:lpstr>楷体</vt:lpstr>
      <vt:lpstr>隶书</vt:lpstr>
      <vt:lpstr>宋体</vt:lpstr>
      <vt:lpstr>Microsoft YaHei</vt:lpstr>
      <vt:lpstr>Microsoft YaHei</vt:lpstr>
      <vt:lpstr>文鼎新特黑</vt:lpstr>
      <vt:lpstr>Gulim</vt:lpstr>
      <vt:lpstr>MS PGothic</vt:lpstr>
      <vt:lpstr>Arial</vt:lpstr>
      <vt:lpstr>Calibri</vt:lpstr>
      <vt:lpstr>Calibri Light</vt:lpstr>
      <vt:lpstr>Garamond</vt:lpstr>
      <vt:lpstr>Helvetica Neue</vt:lpstr>
      <vt:lpstr>Tahoma</vt:lpstr>
      <vt:lpstr>Verdana</vt:lpstr>
      <vt:lpstr>Wingdings</vt:lpstr>
      <vt:lpstr>Office 主题​​</vt:lpstr>
      <vt:lpstr>1_Office 主题</vt:lpstr>
      <vt:lpstr>默认设计模板</vt:lpstr>
      <vt:lpstr>大数据系统开发</vt:lpstr>
      <vt:lpstr>大数据系统开发</vt:lpstr>
      <vt:lpstr>课程内容</vt:lpstr>
      <vt:lpstr>课程目标</vt:lpstr>
      <vt:lpstr>成绩评定</vt:lpstr>
      <vt:lpstr>大数据概述</vt:lpstr>
      <vt:lpstr>大数据时代背景</vt:lpstr>
      <vt:lpstr>大数据名词由来</vt:lpstr>
      <vt:lpstr>大数据时代</vt:lpstr>
      <vt:lpstr>大数据时代</vt:lpstr>
      <vt:lpstr>大数据4V特征</vt:lpstr>
      <vt:lpstr>大数据要解决的问题</vt:lpstr>
      <vt:lpstr>关系数据库</vt:lpstr>
      <vt:lpstr>PowerPoint 演示文稿</vt:lpstr>
      <vt:lpstr>大数据技术</vt:lpstr>
      <vt:lpstr>PowerPoint 演示文稿</vt:lpstr>
      <vt:lpstr>大数据与云计算</vt:lpstr>
      <vt:lpstr>Hadoop是什么？</vt:lpstr>
      <vt:lpstr>Hadoop起源</vt:lpstr>
      <vt:lpstr>Hadoop的核心架构</vt:lpstr>
      <vt:lpstr>Hadoop大数据处理的意义</vt:lpstr>
      <vt:lpstr>Hadoop2.0</vt:lpstr>
      <vt:lpstr>Hadoop生态圈</vt:lpstr>
      <vt:lpstr>Hadoop生态圈</vt:lpstr>
      <vt:lpstr>Hadoop的优点</vt:lpstr>
      <vt:lpstr>发展现状</vt:lpstr>
      <vt:lpstr>什么是HDFS</vt:lpstr>
      <vt:lpstr>HDFS目标（1/3)</vt:lpstr>
      <vt:lpstr>HDFS目标(2/3)</vt:lpstr>
      <vt:lpstr>HDFS目标(3/3)</vt:lpstr>
      <vt:lpstr>HDFS体系结构</vt:lpstr>
      <vt:lpstr>名字节点与数据节点</vt:lpstr>
      <vt:lpstr>块副本（Replication）</vt:lpstr>
      <vt:lpstr>块副本（Replication）示例</vt:lpstr>
      <vt:lpstr>数据复制流程（1/2)</vt:lpstr>
      <vt:lpstr>数据复制流程（2/2)</vt:lpstr>
      <vt:lpstr>文件系统的元数据的持久化(1/3)</vt:lpstr>
      <vt:lpstr>文件系统的元数据的持久化(2/3)</vt:lpstr>
      <vt:lpstr>文件系统的元数据的持久化(3/3)</vt:lpstr>
      <vt:lpstr>通信协议</vt:lpstr>
      <vt:lpstr>可靠性</vt:lpstr>
      <vt:lpstr>负载重平衡(Cluster Rebalancing)</vt:lpstr>
      <vt:lpstr>数据完整性</vt:lpstr>
      <vt:lpstr>元数据失效</vt:lpstr>
      <vt:lpstr>快照(snapshot)</vt:lpstr>
      <vt:lpstr>数据组织-数据块</vt:lpstr>
      <vt:lpstr>数据组织-阶段状态(staging)(1/2)</vt:lpstr>
      <vt:lpstr>数据组织-阶段状态(2/2)</vt:lpstr>
      <vt:lpstr>数据组织-流式复制(Replication Pipelining)</vt:lpstr>
      <vt:lpstr>写流程</vt:lpstr>
      <vt:lpstr>读流程</vt:lpstr>
      <vt:lpstr>访问方式(Accessibility)</vt:lpstr>
      <vt:lpstr>DFSShell示例</vt:lpstr>
      <vt:lpstr>DFSAdmin示例</vt:lpstr>
      <vt:lpstr>HDFS的文件读取解析</vt:lpstr>
      <vt:lpstr>初识HBase</vt:lpstr>
      <vt:lpstr>HBase特点(1/2)</vt:lpstr>
      <vt:lpstr>HBase特点(2/2)</vt:lpstr>
      <vt:lpstr>HBase体系结构</vt:lpstr>
      <vt:lpstr>HMaster</vt:lpstr>
      <vt:lpstr>RegionServer</vt:lpstr>
      <vt:lpstr>ZooKeeper</vt:lpstr>
      <vt:lpstr>HBase 数据模型</vt:lpstr>
      <vt:lpstr>Column Family</vt:lpstr>
      <vt:lpstr>RowKey</vt:lpstr>
      <vt:lpstr>Region</vt:lpstr>
      <vt:lpstr>TimeStamp</vt:lpstr>
      <vt:lpstr>行式存储与列式存储</vt:lpstr>
      <vt:lpstr>行式与列式存储示例</vt:lpstr>
      <vt:lpstr>行式存储与列式存储</vt:lpstr>
      <vt:lpstr>数据压缩</vt:lpstr>
      <vt:lpstr>列式存储查询性能示例</vt:lpstr>
      <vt:lpstr>PowerPoint 演示文稿</vt:lpstr>
      <vt:lpstr>预写日志WAL（Write-Ahead-Log）</vt:lpstr>
      <vt:lpstr>预写日志WAL（Write-Ahead-Log）</vt:lpstr>
      <vt:lpstr>HBase读流程</vt:lpstr>
      <vt:lpstr>Hadoop MapReduce是什么</vt:lpstr>
      <vt:lpstr>MapReduce之词频统计分析</vt:lpstr>
      <vt:lpstr>MapReduce之倒排索引</vt:lpstr>
      <vt:lpstr>MapReduce处理过程</vt:lpstr>
      <vt:lpstr>MapReduce架构</vt:lpstr>
      <vt:lpstr>MapReduce工作原理</vt:lpstr>
      <vt:lpstr>深入Shuffle过程</vt:lpstr>
      <vt:lpstr>MapReduce示例程序</vt:lpstr>
      <vt:lpstr>MapReduce的输入输出</vt:lpstr>
      <vt:lpstr>MapReduce的处理流程-map任务处理</vt:lpstr>
      <vt:lpstr>MapReduce的处理流程-reduce任务处理</vt:lpstr>
      <vt:lpstr>MapReduce分区</vt:lpstr>
      <vt:lpstr>分区实现及自定义分区</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演示文稿</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演示文稿</vt:lpstr>
      <vt:lpstr>PowerPoint 演示文稿</vt:lpstr>
      <vt:lpstr>方案选型</vt:lpstr>
      <vt:lpstr>方案设计</vt:lpstr>
      <vt:lpstr>为什么要使用Apache Storm</vt:lpstr>
      <vt:lpstr>Storm应用场景</vt:lpstr>
      <vt:lpstr>Apache Kafka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大数据系统开发</dc:title>
  <dc:creator>guo</dc:creator>
  <cp:lastModifiedBy>stevenzheng2002@163.com</cp:lastModifiedBy>
  <cp:revision>2</cp:revision>
  <dcterms:created xsi:type="dcterms:W3CDTF">2022-09-01T02:01:36Z</dcterms:created>
  <dcterms:modified xsi:type="dcterms:W3CDTF">2022-09-24T13:43:05Z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